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4"/>
    <p:sldMasterId id="2147483714" r:id="rId5"/>
  </p:sldMasterIdLst>
  <p:notesMasterIdLst>
    <p:notesMasterId r:id="rId14"/>
  </p:notesMasterIdLst>
  <p:handoutMasterIdLst>
    <p:handoutMasterId r:id="rId15"/>
  </p:handoutMasterIdLst>
  <p:sldIdLst>
    <p:sldId id="929" r:id="rId6"/>
    <p:sldId id="998" r:id="rId7"/>
    <p:sldId id="981" r:id="rId8"/>
    <p:sldId id="993" r:id="rId9"/>
    <p:sldId id="997" r:id="rId10"/>
    <p:sldId id="1003" r:id="rId11"/>
    <p:sldId id="1004" r:id="rId12"/>
    <p:sldId id="1005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02" userDrawn="1">
          <p15:clr>
            <a:srgbClr val="A4A3A4"/>
          </p15:clr>
        </p15:guide>
        <p15:guide id="2" pos="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EF72873-C0E5-6D2F-B929-7C616D95297C}" name="Fox, Casey" initials="FC" userId="S::casey.fox@rbccm.com::e5784704-2c3e-4f9e-bf58-1bba0a4c164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xwell Wilkinson" initials="MW" lastIdx="104" clrIdx="0">
    <p:extLst>
      <p:ext uri="{19B8F6BF-5375-455C-9EA6-DF929625EA0E}">
        <p15:presenceInfo xmlns:p15="http://schemas.microsoft.com/office/powerpoint/2012/main" userId="S::MWilkinson@blueroseadvisors.com::8f2c2ba6-a4ef-452d-b9ec-7770b068ca4b" providerId="AD"/>
      </p:ext>
    </p:extLst>
  </p:cmAuthor>
  <p:cmAuthor id="2" name="Guiot, Bruce A. Mr." initials="GBAM" lastIdx="66" clrIdx="1">
    <p:extLst>
      <p:ext uri="{19B8F6BF-5375-455C-9EA6-DF929625EA0E}">
        <p15:presenceInfo xmlns:p15="http://schemas.microsoft.com/office/powerpoint/2012/main" userId="Guiot, Bruce A. Mr." providerId="None"/>
      </p:ext>
    </p:extLst>
  </p:cmAuthor>
  <p:cmAuthor id="3" name="John Elliott" initials="JE" lastIdx="32" clrIdx="2">
    <p:extLst>
      <p:ext uri="{19B8F6BF-5375-455C-9EA6-DF929625EA0E}">
        <p15:presenceInfo xmlns:p15="http://schemas.microsoft.com/office/powerpoint/2012/main" userId="S::jelliott@blueroseadvisors.com::8842bf94-f86d-4d02-8138-023cac823630" providerId="AD"/>
      </p:ext>
    </p:extLst>
  </p:cmAuthor>
  <p:cmAuthor id="4" name="Erik Kelly" initials="EK" lastIdx="2" clrIdx="3">
    <p:extLst>
      <p:ext uri="{19B8F6BF-5375-455C-9EA6-DF929625EA0E}">
        <p15:presenceInfo xmlns:p15="http://schemas.microsoft.com/office/powerpoint/2012/main" userId="Erik Kelly" providerId="None"/>
      </p:ext>
    </p:extLst>
  </p:cmAuthor>
  <p:cmAuthor id="5" name="Shehu, Katelyn L." initials="SKL" lastIdx="6" clrIdx="4">
    <p:extLst>
      <p:ext uri="{19B8F6BF-5375-455C-9EA6-DF929625EA0E}">
        <p15:presenceInfo xmlns:p15="http://schemas.microsoft.com/office/powerpoint/2012/main" userId="S::sheh9359@stthomas.edu::8d5610c6-608a-4d7e-9ccf-82941050e7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0C76"/>
    <a:srgbClr val="8348AD"/>
    <a:srgbClr val="9900CC"/>
    <a:srgbClr val="9900FF"/>
    <a:srgbClr val="8710BC"/>
    <a:srgbClr val="9933FF"/>
    <a:srgbClr val="C41230"/>
    <a:srgbClr val="C88A7E"/>
    <a:srgbClr val="C8102E"/>
    <a:srgbClr val="F47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D9B52F-3115-4E36-9135-22DC962E3B0F}" v="9" dt="2024-04-10T04:09:06.3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9" autoAdjust="0"/>
    <p:restoredTop sz="94660"/>
  </p:normalViewPr>
  <p:slideViewPr>
    <p:cSldViewPr snapToGrid="0">
      <p:cViewPr>
        <p:scale>
          <a:sx n="100" d="100"/>
          <a:sy n="100" d="100"/>
        </p:scale>
        <p:origin x="-259" y="-1162"/>
      </p:cViewPr>
      <p:guideLst>
        <p:guide orient="horz" pos="3502"/>
        <p:guide pos="9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7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0" tIns="46479" rIns="92960" bIns="46479" numCol="1" anchor="t" anchorCtr="0" compatLnSpc="1">
            <a:prstTxWarp prst="textNoShape">
              <a:avLst/>
            </a:prstTxWarp>
          </a:bodyPr>
          <a:lstStyle>
            <a:lvl1pPr defTabSz="930002">
              <a:defRPr sz="1200"/>
            </a:lvl1pPr>
          </a:lstStyle>
          <a:p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2" y="1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0" tIns="46479" rIns="92960" bIns="46479" numCol="1" anchor="t" anchorCtr="0" compatLnSpc="1">
            <a:prstTxWarp prst="textNoShape">
              <a:avLst/>
            </a:prstTxWarp>
          </a:bodyPr>
          <a:lstStyle>
            <a:lvl1pPr algn="r" defTabSz="930002">
              <a:defRPr sz="1200"/>
            </a:lvl1pPr>
          </a:lstStyle>
          <a:p>
            <a:endParaRPr lang="en-US" dirty="0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7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0" tIns="46479" rIns="92960" bIns="46479" numCol="1" anchor="b" anchorCtr="0" compatLnSpc="1">
            <a:prstTxWarp prst="textNoShape">
              <a:avLst/>
            </a:prstTxWarp>
          </a:bodyPr>
          <a:lstStyle>
            <a:lvl1pPr defTabSz="930002">
              <a:defRPr sz="1200"/>
            </a:lvl1pPr>
          </a:lstStyle>
          <a:p>
            <a:endParaRPr lang="en-US" dirty="0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2" y="8831267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0" tIns="46479" rIns="92960" bIns="46479" numCol="1" anchor="b" anchorCtr="0" compatLnSpc="1">
            <a:prstTxWarp prst="textNoShape">
              <a:avLst/>
            </a:prstTxWarp>
          </a:bodyPr>
          <a:lstStyle>
            <a:lvl1pPr algn="r" defTabSz="930002">
              <a:defRPr sz="1200"/>
            </a:lvl1pPr>
          </a:lstStyle>
          <a:p>
            <a:fld id="{BA6CF1C7-E3E5-4D3A-B90E-BD67AFC6C70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70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0" tIns="46479" rIns="92960" bIns="46479" numCol="1" anchor="t" anchorCtr="0" compatLnSpc="1">
            <a:prstTxWarp prst="textNoShape">
              <a:avLst/>
            </a:prstTxWarp>
          </a:bodyPr>
          <a:lstStyle>
            <a:lvl1pPr defTabSz="930002">
              <a:defRPr sz="1200"/>
            </a:lvl1pPr>
          </a:lstStyle>
          <a:p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2" y="1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0" tIns="46479" rIns="92960" bIns="46479" numCol="1" anchor="t" anchorCtr="0" compatLnSpc="1">
            <a:prstTxWarp prst="textNoShape">
              <a:avLst/>
            </a:prstTxWarp>
          </a:bodyPr>
          <a:lstStyle>
            <a:lvl1pPr algn="r" defTabSz="930002">
              <a:defRPr sz="1200"/>
            </a:lvl1pPr>
          </a:lstStyle>
          <a:p>
            <a:endParaRPr lang="en-US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2" y="4416428"/>
            <a:ext cx="514096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0" tIns="46479" rIns="92960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7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0" tIns="46479" rIns="92960" bIns="46479" numCol="1" anchor="b" anchorCtr="0" compatLnSpc="1">
            <a:prstTxWarp prst="textNoShape">
              <a:avLst/>
            </a:prstTxWarp>
          </a:bodyPr>
          <a:lstStyle>
            <a:lvl1pPr defTabSz="930002">
              <a:defRPr sz="1200"/>
            </a:lvl1pPr>
          </a:lstStyle>
          <a:p>
            <a:endParaRPr lang="en-US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2" y="8831267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0" tIns="46479" rIns="92960" bIns="46479" numCol="1" anchor="b" anchorCtr="0" compatLnSpc="1">
            <a:prstTxWarp prst="textNoShape">
              <a:avLst/>
            </a:prstTxWarp>
          </a:bodyPr>
          <a:lstStyle>
            <a:lvl1pPr algn="r" defTabSz="930002">
              <a:defRPr sz="1200"/>
            </a:lvl1pPr>
          </a:lstStyle>
          <a:p>
            <a:fld id="{63C0BDFA-8A54-47D8-B473-A66FF6EE6DE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78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0BE093-E151-4689-AC0B-2DC1119AAE28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5379FB-A7E6-4E27-8EE7-C3EE42CE6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6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0BE093-E151-4689-AC0B-2DC1119AAE28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5379FB-A7E6-4E27-8EE7-C3EE42CE6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19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0BE093-E151-4689-AC0B-2DC1119AAE28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5379FB-A7E6-4E27-8EE7-C3EE42CE6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343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6B40A8-8510-41A8-B7A6-6A6549B7CB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23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9B175D-F186-48B7-9CA7-8FAE1D8061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966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A6D6A4-A3A4-4876-8C49-8F813CFAFC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98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AE0352-E3E9-4651-AD0E-76AA089B38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59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D006B0-A2C2-427F-A9E4-1397373EA3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86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D9649A-BD14-4893-BBDA-3BFE046387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96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5D686C-A620-4E62-AA34-2EB24DEC9F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13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7C9208-34D9-4748-97DE-561C932285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A9B175D-F186-48B7-9CA7-8FAE1D8061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68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2B43E1-86E6-4B4C-92F5-068DA93DD8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32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B25024-2CAE-4815-9918-487B19535C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02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BBC57C-8193-4E6B-8C45-3F602761F4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097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20100" y="6569075"/>
            <a:ext cx="609600" cy="228600"/>
          </a:xfrm>
        </p:spPr>
        <p:txBody>
          <a:bodyPr/>
          <a:lstStyle>
            <a:lvl1pPr>
              <a:defRPr/>
            </a:lvl1pPr>
          </a:lstStyle>
          <a:p>
            <a:fld id="{642B8D99-A8B5-48EC-B557-0DAFEA7CE3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01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20100" y="6569075"/>
            <a:ext cx="609600" cy="228600"/>
          </a:xfrm>
        </p:spPr>
        <p:txBody>
          <a:bodyPr/>
          <a:lstStyle>
            <a:lvl1pPr>
              <a:defRPr/>
            </a:lvl1pPr>
          </a:lstStyle>
          <a:p>
            <a:fld id="{6238708A-9D50-4192-B9E8-9B8938A6A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9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9A6D6A4-A3A4-4876-8C49-8F813CFAFC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84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AE0352-E3E9-4651-AD0E-76AA089B38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29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D006B0-A2C2-427F-A9E4-1397373EA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7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521451"/>
            <a:ext cx="2057400" cy="365125"/>
          </a:xfrm>
          <a:prstGeom prst="rect">
            <a:avLst/>
          </a:prstGeom>
        </p:spPr>
        <p:txBody>
          <a:bodyPr/>
          <a:lstStyle/>
          <a:p>
            <a:fld id="{EAD9649A-BD14-4893-BBDA-3BFE04638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7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5D686C-A620-4E62-AA34-2EB24DEC9F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0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0BE093-E151-4689-AC0B-2DC1119AAE28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5379FB-A7E6-4E27-8EE7-C3EE42CE6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29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0BE093-E151-4689-AC0B-2DC1119AAE28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5379FB-A7E6-4E27-8EE7-C3EE42CE6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5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 flipV="1">
            <a:off x="1615965" y="6553199"/>
            <a:ext cx="7528033" cy="28904"/>
          </a:xfrm>
          <a:prstGeom prst="line">
            <a:avLst/>
          </a:prstGeom>
          <a:noFill/>
          <a:ln w="9525">
            <a:solidFill>
              <a:srgbClr val="510C7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6354" y="6593243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A06D7D-8C86-474D-8136-D9775AAD920F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0" name="Picture 4" descr="English Classes St. Paul | ELS English Language Center | EL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" y="6481792"/>
            <a:ext cx="1446759" cy="29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81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0100" y="656907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A06D7D-8C86-474D-8136-D9775AAD92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143000" y="182563"/>
            <a:ext cx="68580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 b="1" i="1" dirty="0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2400" b="1" i="1" dirty="0">
              <a:solidFill>
                <a:srgbClr val="000000"/>
              </a:solidFill>
            </a:endParaRPr>
          </a:p>
        </p:txBody>
      </p:sp>
      <p:pic>
        <p:nvPicPr>
          <p:cNvPr id="7" name="Picture 4" descr="English Classes St. Paul | ELS English Language Center | ELS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" y="6481792"/>
            <a:ext cx="1446759" cy="29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10"/>
          <p:cNvSpPr>
            <a:spLocks noChangeShapeType="1"/>
          </p:cNvSpPr>
          <p:nvPr userDrawn="1"/>
        </p:nvSpPr>
        <p:spPr bwMode="auto">
          <a:xfrm flipV="1">
            <a:off x="1615965" y="6553199"/>
            <a:ext cx="7528033" cy="28904"/>
          </a:xfrm>
          <a:prstGeom prst="line">
            <a:avLst/>
          </a:prstGeom>
          <a:noFill/>
          <a:ln w="9525">
            <a:solidFill>
              <a:srgbClr val="510C7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41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0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552795"/>
            <a:ext cx="9144000" cy="1325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37108" y="5751175"/>
            <a:ext cx="4806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otham Book"/>
              </a:rPr>
              <a:t>University of St. Thomas</a:t>
            </a:r>
          </a:p>
          <a:p>
            <a:pPr algn="r"/>
            <a:r>
              <a:rPr lang="en-US" sz="1300" dirty="0">
                <a:latin typeface="Gotham Book"/>
              </a:rPr>
              <a:t>$159,390,000</a:t>
            </a:r>
          </a:p>
          <a:p>
            <a:pPr algn="r"/>
            <a:r>
              <a:rPr lang="en-US" sz="1300" dirty="0">
                <a:latin typeface="Gotham Book"/>
              </a:rPr>
              <a:t>Revenue Bonds, Series 2024A, Series 2024B and Series 2024C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0" y="6647930"/>
            <a:ext cx="1647061" cy="195852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Gotham Book"/>
                <a:ea typeface="ＭＳ Ｐゴシック" charset="-128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otham Book"/>
                <a:ea typeface="ＭＳ Ｐゴシック" charset="-128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otham Book"/>
                <a:ea typeface="ＭＳ Ｐゴシック" charset="-128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otham Book"/>
                <a:ea typeface="ＭＳ Ｐゴシック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i="1" dirty="0">
                <a:solidFill>
                  <a:schemeClr val="tx1"/>
                </a:solidFill>
              </a:rPr>
              <a:t>*Preliminary; subject to change.</a:t>
            </a:r>
          </a:p>
        </p:txBody>
      </p:sp>
      <p:pic>
        <p:nvPicPr>
          <p:cNvPr id="2" name="Picture 2" descr="St. Thomas Adopts Test-Optional Policy for Prospective Students |  University of St. Thomas - Minneso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6" b="2754"/>
          <a:stretch/>
        </p:blipFill>
        <p:spPr bwMode="auto">
          <a:xfrm>
            <a:off x="0" y="0"/>
            <a:ext cx="9144000" cy="521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nglish Classes St. Paul | ELS English Language Center | 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1" y="5751175"/>
            <a:ext cx="3468469" cy="69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134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FBD03-1F89-49A8-BAF5-53E385667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dirty="0">
                <a:solidFill>
                  <a:srgbClr val="510C76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Why Series 2024 Bonds? D-I Athletics</a:t>
            </a:r>
            <a:endParaRPr lang="en-US" sz="3600" dirty="0">
              <a:solidFill>
                <a:srgbClr val="510C76"/>
              </a:solidFill>
              <a:latin typeface="Century" panose="020406040505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735408-3ACA-4AF2-AFB5-4F3975CB0D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9649A-BD14-4893-BBDA-3BFE046387E6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19CDD7CF-409A-4A8C-934F-B8EFAC222F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3532205"/>
              </p:ext>
            </p:extLst>
          </p:nvPr>
        </p:nvGraphicFramePr>
        <p:xfrm>
          <a:off x="360947" y="1221126"/>
          <a:ext cx="8422105" cy="5094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4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7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53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510C7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Strategic Priorities and Highlights</a:t>
                      </a:r>
                    </a:p>
                  </a:txBody>
                  <a:tcPr marL="80666" marR="80666" marT="40333" marB="40333" anchor="ctr">
                    <a:lnL w="12700" cmpd="sng">
                      <a:noFill/>
                    </a:lnL>
                    <a:lnR w="38100" cap="flat" cmpd="sng" algn="ctr">
                      <a:solidFill>
                        <a:srgbClr val="510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100" b="0" kern="1200" noProof="0" dirty="0">
                          <a:solidFill>
                            <a:schemeClr val="tx1"/>
                          </a:solidFill>
                          <a:latin typeface="Gotham Book"/>
                          <a:ea typeface="+mn-ea"/>
                          <a:cs typeface="Arial" panose="020B0604020202020204" pitchFamily="34" charset="0"/>
                        </a:rPr>
                        <a:t>As the newest of the top 20 nationally ranked Catholic universities to join Division I, St. Thomas will emphasize comprehensive excellence to rise even higher among these peers and use Division I as a platform to increase its geographic footprint for enrollment</a:t>
                      </a:r>
                    </a:p>
                    <a:p>
                      <a:pPr marL="628650" marR="0" lvl="1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100" b="0" kern="1200" noProof="0" dirty="0">
                          <a:solidFill>
                            <a:schemeClr val="tx1"/>
                          </a:solidFill>
                          <a:latin typeface="Gotham Book"/>
                          <a:ea typeface="+mn-ea"/>
                          <a:cs typeface="Arial" panose="020B0604020202020204" pitchFamily="34" charset="0"/>
                        </a:rPr>
                        <a:t>The University of St. Thomas is one of a small number (11) of institutions nationally that are in the process of reclassifying to Division I athletics, and the only private university in Minnesota offering DI athletics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100" b="0" kern="1200" noProof="0" dirty="0">
                        <a:solidFill>
                          <a:schemeClr val="tx1"/>
                        </a:solidFill>
                        <a:latin typeface="Gotham Book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100" b="0" kern="1200" noProof="0" dirty="0">
                          <a:solidFill>
                            <a:schemeClr val="tx1"/>
                          </a:solidFill>
                          <a:latin typeface="Gotham Book"/>
                          <a:ea typeface="+mn-ea"/>
                          <a:cs typeface="Arial" panose="020B0604020202020204" pitchFamily="34" charset="0"/>
                        </a:rPr>
                        <a:t>On July 15, 2020 the NCAA grated permission to the University to move directly from Division III to Division I beginning in 2021</a:t>
                      </a:r>
                      <a:endParaRPr lang="en-US" sz="1100" b="0" kern="1200" baseline="0" noProof="0" dirty="0">
                        <a:solidFill>
                          <a:schemeClr val="tx1"/>
                        </a:solidFill>
                        <a:latin typeface="Gotham Book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100" b="0" kern="1200" baseline="0" noProof="0" dirty="0">
                        <a:solidFill>
                          <a:schemeClr val="tx1"/>
                        </a:solidFill>
                        <a:latin typeface="Gotham Book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100" b="0" kern="1200" baseline="0" noProof="0" dirty="0">
                          <a:solidFill>
                            <a:schemeClr val="tx1"/>
                          </a:solidFill>
                          <a:latin typeface="Gotham Book"/>
                          <a:ea typeface="+mn-ea"/>
                          <a:cs typeface="Arial" panose="020B0604020202020204" pitchFamily="34" charset="0"/>
                        </a:rPr>
                        <a:t>The Move to Division I athletics will help grow the University’s national brand and reputation and draw from a broader prospective student base nationally</a:t>
                      </a:r>
                    </a:p>
                    <a:p>
                      <a:pPr marL="628650" marR="0" lvl="1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100" b="0" kern="1200" baseline="0" noProof="0" dirty="0">
                          <a:solidFill>
                            <a:schemeClr val="tx1"/>
                          </a:solidFill>
                          <a:latin typeface="Gotham Book"/>
                          <a:ea typeface="+mn-ea"/>
                          <a:cs typeface="Arial" panose="020B0604020202020204" pitchFamily="34" charset="0"/>
                        </a:rPr>
                        <a:t>The University currently draws only 20% of students from outside the state of Minnesota </a:t>
                      </a:r>
                    </a:p>
                    <a:p>
                      <a:pPr marL="628650" marR="0" lvl="1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100" b="0" kern="1200" baseline="0" noProof="0" dirty="0">
                          <a:solidFill>
                            <a:schemeClr val="tx1"/>
                          </a:solidFill>
                          <a:latin typeface="Gotham Book"/>
                          <a:ea typeface="+mn-ea"/>
                          <a:cs typeface="Arial" panose="020B0604020202020204" pitchFamily="34" charset="0"/>
                        </a:rPr>
                        <a:t>Increasing out of state students will help drive profitability and financial stability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100" b="0" kern="1200" baseline="0" noProof="0" dirty="0">
                        <a:solidFill>
                          <a:schemeClr val="tx1"/>
                        </a:solidFill>
                        <a:latin typeface="Gotham Book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100" b="0" kern="1200" baseline="0" noProof="0" dirty="0">
                          <a:solidFill>
                            <a:schemeClr val="tx1"/>
                          </a:solidFill>
                          <a:latin typeface="Gotham Book"/>
                          <a:ea typeface="+mn-ea"/>
                          <a:cs typeface="Arial" panose="020B0604020202020204" pitchFamily="34" charset="0"/>
                        </a:rPr>
                        <a:t>As a new member in Division I athletics, the new arena project is the next step in the University’s strategic plan</a:t>
                      </a:r>
                    </a:p>
                    <a:p>
                      <a:pPr marL="628650" marR="0" lvl="1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100" b="0" i="0" kern="1200" baseline="0" noProof="0" dirty="0">
                          <a:solidFill>
                            <a:schemeClr val="tx1"/>
                          </a:solidFill>
                          <a:latin typeface="Gotham Book"/>
                          <a:ea typeface="+mn-ea"/>
                          <a:cs typeface="Arial" panose="020B0604020202020204" pitchFamily="34" charset="0"/>
                        </a:rPr>
                        <a:t>State of the art facilities will aid in the recruitment of top-tier athletes in Men’s and Women’s Hockey and Basketball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100" b="0" i="0" kern="1200" baseline="0" noProof="0" dirty="0">
                        <a:solidFill>
                          <a:schemeClr val="tx1"/>
                        </a:solidFill>
                        <a:latin typeface="Gotham Book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100" b="0" i="0" kern="1200" baseline="0" noProof="0" dirty="0">
                          <a:solidFill>
                            <a:schemeClr val="tx1"/>
                          </a:solidFill>
                          <a:latin typeface="Gotham Book"/>
                          <a:ea typeface="+mn-ea"/>
                          <a:cs typeface="Arial" panose="020B0604020202020204" pitchFamily="34" charset="0"/>
                        </a:rPr>
                        <a:t>Peer institutions with successful Division I athletics draw from national student populations with the percentage of out of state students ranging from approximately 50% to as much as over 80% </a:t>
                      </a:r>
                    </a:p>
                    <a:p>
                      <a:pPr marL="628650" marR="0" lvl="1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100" b="0" i="0" kern="1200" baseline="0" noProof="0" dirty="0">
                          <a:solidFill>
                            <a:schemeClr val="tx1"/>
                          </a:solidFill>
                          <a:latin typeface="Gotham Book"/>
                          <a:ea typeface="+mn-ea"/>
                          <a:cs typeface="Arial" panose="020B0604020202020204" pitchFamily="34" charset="0"/>
                        </a:rPr>
                        <a:t>The University’s goal is to better align with those peer demographics and increase net tuition revenue</a:t>
                      </a:r>
                    </a:p>
                  </a:txBody>
                  <a:tcPr marL="80666" marR="80666" marT="40333" marB="40333">
                    <a:lnL w="38100" cap="flat" cmpd="sng" algn="ctr">
                      <a:solidFill>
                        <a:srgbClr val="510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16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AF0B8C-248E-4518-B203-EBFE5AF4E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510C76"/>
                </a:solidFill>
                <a:latin typeface="Century" panose="02040604050505020304" pitchFamily="18" charset="0"/>
              </a:rPr>
              <a:t>Series 2024 Capital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CF023-9AAE-4383-BBBE-A060474339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8708A-9D50-4192-B9E8-9B8938A6ADF9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E89AA9B-998F-E755-AC38-9156DF1ACB80}"/>
              </a:ext>
            </a:extLst>
          </p:cNvPr>
          <p:cNvSpPr txBox="1">
            <a:spLocks/>
          </p:cNvSpPr>
          <p:nvPr/>
        </p:nvSpPr>
        <p:spPr bwMode="auto">
          <a:xfrm>
            <a:off x="457200" y="1137103"/>
            <a:ext cx="5652198" cy="543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r>
              <a:rPr lang="en-US" sz="1200" b="1" kern="0" dirty="0">
                <a:solidFill>
                  <a:srgbClr val="000000"/>
                </a:solidFill>
                <a:latin typeface="Gotham Book"/>
                <a:cs typeface="Century"/>
              </a:rPr>
              <a:t>Series 2024 New Money Proceeds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kern="0" dirty="0">
                <a:latin typeface="Gotham Book"/>
                <a:cs typeface="Century"/>
              </a:rPr>
              <a:t>The Series 2024 bonds will be issued to finance the acquisition, design, site preparation (including demolition of existing improvements), construction, improvement and equipping of:</a:t>
            </a:r>
            <a:endParaRPr lang="en-US" sz="1200" kern="0" dirty="0">
              <a:solidFill>
                <a:srgbClr val="000000"/>
              </a:solidFill>
              <a:highlight>
                <a:srgbClr val="FFFF00"/>
              </a:highlight>
              <a:latin typeface="Gotham Book"/>
              <a:cs typeface="Century"/>
            </a:endParaRPr>
          </a:p>
          <a:p>
            <a:pPr marL="857250" lvl="1" indent="-400050">
              <a:spcAft>
                <a:spcPts val="600"/>
              </a:spcAft>
              <a:buAutoNum type="romanLcParenBoth"/>
            </a:pPr>
            <a:r>
              <a:rPr lang="en-US" sz="1200" kern="0" dirty="0">
                <a:solidFill>
                  <a:srgbClr val="000000"/>
                </a:solidFill>
                <a:latin typeface="Gotham Book"/>
                <a:cs typeface="Century"/>
              </a:rPr>
              <a:t>an approximately 270,000 square-foot multi-purpose arena including facilities for NCAA Division I hockey and basketball, other athletics, and other institution operations, </a:t>
            </a:r>
          </a:p>
          <a:p>
            <a:pPr marL="857250" lvl="1" indent="-400050">
              <a:spcAft>
                <a:spcPts val="600"/>
              </a:spcAft>
              <a:buAutoNum type="romanLcParenBoth"/>
            </a:pPr>
            <a:r>
              <a:rPr lang="en-US" sz="1200" kern="0" dirty="0">
                <a:solidFill>
                  <a:srgbClr val="000000"/>
                </a:solidFill>
                <a:latin typeface="Gotham Book"/>
                <a:cs typeface="Century"/>
              </a:rPr>
              <a:t>related higher-education facilities, and </a:t>
            </a:r>
          </a:p>
          <a:p>
            <a:pPr marL="857250" lvl="1" indent="-400050">
              <a:spcAft>
                <a:spcPts val="600"/>
              </a:spcAft>
              <a:buAutoNum type="romanLcParenBoth"/>
            </a:pPr>
            <a:r>
              <a:rPr lang="en-US" sz="1200" kern="0" dirty="0">
                <a:solidFill>
                  <a:srgbClr val="000000"/>
                </a:solidFill>
                <a:latin typeface="Gotham Book"/>
                <a:cs typeface="Century"/>
              </a:rPr>
              <a:t>other permissible capital projects</a:t>
            </a:r>
          </a:p>
          <a:p>
            <a:pPr marL="0" indent="0">
              <a:spcAft>
                <a:spcPts val="600"/>
              </a:spcAft>
              <a:buFontTx/>
              <a:buNone/>
            </a:pPr>
            <a:r>
              <a:rPr lang="en-US" sz="1200" b="1" kern="0" dirty="0">
                <a:solidFill>
                  <a:srgbClr val="000000"/>
                </a:solidFill>
                <a:latin typeface="Gotham Book"/>
                <a:cs typeface="Century"/>
              </a:rPr>
              <a:t>Arena Financing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kern="0" dirty="0">
                <a:solidFill>
                  <a:srgbClr val="000000"/>
                </a:solidFill>
                <a:latin typeface="Gotham Book"/>
                <a:cs typeface="Century"/>
              </a:rPr>
              <a:t>Redevelopment of an approximately 6-acre site located on the South Campus in Saint Paul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kern="0" dirty="0">
                <a:solidFill>
                  <a:srgbClr val="000000"/>
                </a:solidFill>
                <a:latin typeface="Gotham Book"/>
                <a:cs typeface="Century"/>
              </a:rPr>
              <a:t>Multi-purpose venue for both the Hockey and Basketball programs with a capacity for approximately 4,000 to 5,500 spectators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kern="0" dirty="0">
                <a:solidFill>
                  <a:srgbClr val="000000"/>
                </a:solidFill>
                <a:latin typeface="Gotham Book"/>
                <a:cs typeface="Century"/>
              </a:rPr>
              <a:t>Practice facilities including two basketball practice facilities and an auxiliary ice sheet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kern="0" dirty="0">
                <a:solidFill>
                  <a:srgbClr val="000000"/>
                </a:solidFill>
                <a:latin typeface="Gotham Book"/>
                <a:cs typeface="Century"/>
              </a:rPr>
              <a:t>Facilities will also include coaching offices, locker rooms and student athlete support services (sports medicine, strength and condition, etc.)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kern="0" dirty="0">
                <a:solidFill>
                  <a:srgbClr val="000000"/>
                </a:solidFill>
                <a:latin typeface="Gotham Book"/>
                <a:cs typeface="Century"/>
              </a:rPr>
              <a:t>Ability to host other University events such as commencement ceremonies, academic convocations, speaker series, career fairs and other large events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kern="0" dirty="0">
                <a:solidFill>
                  <a:srgbClr val="000000"/>
                </a:solidFill>
                <a:latin typeface="Gotham Book"/>
                <a:cs typeface="Century"/>
              </a:rPr>
              <a:t>Facility will be designed to meet a LEED Silver rating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5A08E0-EC14-2021-5AFE-30F06BFF9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461" y="1105129"/>
            <a:ext cx="2012744" cy="13087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B86B0C-AAE8-7DAA-147F-B667DD0C3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436" y="2454179"/>
            <a:ext cx="2008794" cy="12674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C863E1-DABA-96F1-6536-50AD2940A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461" y="3751785"/>
            <a:ext cx="2008794" cy="13336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FFB770-53CA-B572-FCC2-F1F20F469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461" y="5115578"/>
            <a:ext cx="2008793" cy="138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25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FB9344-55AB-4CC1-8E0A-B4605DD96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0562"/>
          </a:xfrm>
        </p:spPr>
        <p:txBody>
          <a:bodyPr/>
          <a:lstStyle/>
          <a:p>
            <a:r>
              <a:rPr lang="en-US" sz="4000" dirty="0">
                <a:solidFill>
                  <a:srgbClr val="510C76"/>
                </a:solidFill>
                <a:latin typeface="Century" panose="02040604050505020304" pitchFamily="18" charset="0"/>
              </a:rPr>
              <a:t>Capital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319CF-141E-48BD-AB16-DD13395DC8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6D6A4-A3A4-4876-8C49-8F813CFAFCDF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BF55AC4-F3DA-4B1E-B4A0-A452F7E4C60E}"/>
              </a:ext>
            </a:extLst>
          </p:cNvPr>
          <p:cNvSpPr txBox="1">
            <a:spLocks/>
          </p:cNvSpPr>
          <p:nvPr/>
        </p:nvSpPr>
        <p:spPr bwMode="auto">
          <a:xfrm>
            <a:off x="609600" y="1379411"/>
            <a:ext cx="7810499" cy="161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sz="1100" dirty="0">
                <a:solidFill>
                  <a:srgbClr val="000000"/>
                </a:solidFill>
                <a:latin typeface="Gotham Book"/>
              </a:rPr>
              <a:t>$337,581,593 of debt outstanding as of 2/1/2024, including:</a:t>
            </a:r>
          </a:p>
          <a:p>
            <a:pPr lvl="1" algn="just">
              <a:spcBef>
                <a:spcPts val="600"/>
              </a:spcBef>
            </a:pPr>
            <a:r>
              <a:rPr lang="en-US" sz="1100" dirty="0">
                <a:solidFill>
                  <a:srgbClr val="000000"/>
                </a:solidFill>
                <a:latin typeface="Gotham Book"/>
              </a:rPr>
              <a:t>$310,890,000 of fixed rate amortizing debt</a:t>
            </a:r>
          </a:p>
          <a:p>
            <a:pPr lvl="1" algn="just">
              <a:spcBef>
                <a:spcPts val="600"/>
              </a:spcBef>
            </a:pPr>
            <a:r>
              <a:rPr lang="en-US" sz="1100" dirty="0">
                <a:solidFill>
                  <a:srgbClr val="000000"/>
                </a:solidFill>
                <a:latin typeface="Gotham Book"/>
              </a:rPr>
              <a:t>$26,691,593 of privately placed loans (variable, or fixed through mandatory tender dates)</a:t>
            </a:r>
          </a:p>
          <a:p>
            <a:pPr algn="just">
              <a:spcBef>
                <a:spcPts val="600"/>
              </a:spcBef>
            </a:pPr>
            <a:r>
              <a:rPr lang="en-US" sz="1100" dirty="0">
                <a:solidFill>
                  <a:srgbClr val="000000"/>
                </a:solidFill>
                <a:latin typeface="Gotham Book"/>
              </a:rPr>
              <a:t>The University has one fixed-pay swap outstanding with a current notional amount of $7.1 million which reduces annually. There is no collateral posting requirement</a:t>
            </a:r>
          </a:p>
          <a:p>
            <a:pPr algn="just">
              <a:spcBef>
                <a:spcPts val="600"/>
              </a:spcBef>
            </a:pPr>
            <a:r>
              <a:rPr lang="en-US" sz="1100" dirty="0">
                <a:solidFill>
                  <a:srgbClr val="000000"/>
                </a:solidFill>
                <a:latin typeface="Gotham Book"/>
              </a:rPr>
              <a:t>The University is assessing the most advantageous option for the Series Seven-Z to make a final determination between a capital markets refinancing, bank extension of the mandatory tender, or repayment with institutional resources  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1414630" y="4732417"/>
            <a:ext cx="1192452" cy="54225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l" defTabSz="511073"/>
            <a:endParaRPr lang="en-US" sz="1200" dirty="0">
              <a:solidFill>
                <a:schemeClr val="tx2"/>
              </a:solidFill>
              <a:latin typeface="Arial" pitchFamily="34" charset="0"/>
              <a:ea typeface="Geneva" pitchFamily="1" charset="-128"/>
            </a:endParaRPr>
          </a:p>
        </p:txBody>
      </p:sp>
      <p:grpSp>
        <p:nvGrpSpPr>
          <p:cNvPr id="7" name="HeadingTitle 3"/>
          <p:cNvGrpSpPr/>
          <p:nvPr/>
        </p:nvGrpSpPr>
        <p:grpSpPr bwMode="gray">
          <a:xfrm>
            <a:off x="609601" y="3219885"/>
            <a:ext cx="7810498" cy="308884"/>
            <a:chOff x="3536986" y="1949319"/>
            <a:chExt cx="2992582" cy="1679252"/>
          </a:xfrm>
        </p:grpSpPr>
        <p:sp>
          <p:nvSpPr>
            <p:cNvPr id="8" name="Rectangle 7"/>
            <p:cNvSpPr/>
            <p:nvPr/>
          </p:nvSpPr>
          <p:spPr bwMode="gray">
            <a:xfrm>
              <a:off x="3536986" y="1949319"/>
              <a:ext cx="2992582" cy="1679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>
                  <a:solidFill>
                    <a:prstClr val="black"/>
                  </a:solidFill>
                </a14:hiddenLine>
              </a:ext>
            </a:extLst>
          </p:spPr>
          <p:txBody>
            <a:bodyPr wrap="square" lIns="90000" tIns="46817" rIns="0" bIns="45720" anchor="b" anchorCtr="0">
              <a:spAutoFit/>
            </a:bodyPr>
            <a:lstStyle/>
            <a:p>
              <a:pPr algn="l"/>
              <a:r>
                <a:rPr lang="en-US" sz="1400" b="1" dirty="0">
                  <a:solidFill>
                    <a:srgbClr val="510C76"/>
                  </a:solidFill>
                  <a:latin typeface="Gotham Book"/>
                </a:rPr>
                <a:t>Outstanding Long-Term Debt</a:t>
              </a:r>
              <a:endParaRPr lang="en-US" sz="800" b="1" dirty="0">
                <a:solidFill>
                  <a:srgbClr val="510C76"/>
                </a:solidFill>
                <a:latin typeface="Gotham Book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gray">
            <a:xfrm>
              <a:off x="3536986" y="3586433"/>
              <a:ext cx="2992582" cy="0"/>
            </a:xfrm>
            <a:prstGeom prst="line">
              <a:avLst/>
            </a:prstGeom>
            <a:noFill/>
            <a:ln w="9525" cap="flat" cmpd="sng" algn="ctr">
              <a:solidFill>
                <a:srgbClr val="AAB6D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HeadingTitle 3"/>
          <p:cNvGrpSpPr/>
          <p:nvPr/>
        </p:nvGrpSpPr>
        <p:grpSpPr bwMode="gray">
          <a:xfrm>
            <a:off x="609600" y="1016592"/>
            <a:ext cx="7810499" cy="308884"/>
            <a:chOff x="3536986" y="1949321"/>
            <a:chExt cx="2992582" cy="1679250"/>
          </a:xfrm>
        </p:grpSpPr>
        <p:sp>
          <p:nvSpPr>
            <p:cNvPr id="12" name="Rectangle 11"/>
            <p:cNvSpPr/>
            <p:nvPr/>
          </p:nvSpPr>
          <p:spPr bwMode="gray">
            <a:xfrm>
              <a:off x="3536986" y="1949321"/>
              <a:ext cx="2992582" cy="167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>
                  <a:solidFill>
                    <a:prstClr val="black"/>
                  </a:solidFill>
                </a14:hiddenLine>
              </a:ext>
            </a:extLst>
          </p:spPr>
          <p:txBody>
            <a:bodyPr wrap="square" lIns="90000" tIns="46817" rIns="0" bIns="45720" anchor="b" anchorCtr="0">
              <a:spAutoFit/>
            </a:bodyPr>
            <a:lstStyle/>
            <a:p>
              <a:pPr algn="l"/>
              <a:r>
                <a:rPr lang="en-US" sz="1400" b="1" dirty="0">
                  <a:solidFill>
                    <a:srgbClr val="510C76"/>
                  </a:solidFill>
                  <a:latin typeface="Gotham Book"/>
                </a:rPr>
                <a:t>Capital Structure</a:t>
              </a:r>
            </a:p>
          </p:txBody>
        </p:sp>
        <p:cxnSp>
          <p:nvCxnSpPr>
            <p:cNvPr id="13" name="Straight Connector 12"/>
            <p:cNvCxnSpPr/>
            <p:nvPr/>
          </p:nvCxnSpPr>
          <p:spPr bwMode="gray">
            <a:xfrm>
              <a:off x="3536986" y="3586433"/>
              <a:ext cx="2992582" cy="0"/>
            </a:xfrm>
            <a:prstGeom prst="line">
              <a:avLst/>
            </a:prstGeom>
            <a:noFill/>
            <a:ln w="9525" cap="flat" cmpd="sng" algn="ctr">
              <a:solidFill>
                <a:srgbClr val="AAB6D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026958"/>
              </p:ext>
            </p:extLst>
          </p:nvPr>
        </p:nvGraphicFramePr>
        <p:xfrm>
          <a:off x="1236998" y="3642007"/>
          <a:ext cx="6670003" cy="2708778"/>
        </p:xfrm>
        <a:graphic>
          <a:graphicData uri="http://schemas.openxmlformats.org/drawingml/2006/table">
            <a:tbl>
              <a:tblPr/>
              <a:tblGrid>
                <a:gridCol w="1286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6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5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3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7215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Gotham Book"/>
                      </a:endParaRPr>
                    </a:p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Gotham Book"/>
                        </a:rPr>
                        <a:t>Series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0C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Gotham Book"/>
                        </a:rPr>
                        <a:t>Par Out (2/1/2024)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0C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Gotham Book"/>
                      </a:endParaRPr>
                    </a:p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Gotham Book"/>
                        </a:rPr>
                        <a:t>Type of Offering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0C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Gotham Book"/>
                      </a:endParaRPr>
                    </a:p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Gotham Book"/>
                        </a:rPr>
                        <a:t>Coupon Type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0C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Gotham Book"/>
                      </a:endParaRPr>
                    </a:p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Gotham Book"/>
                        </a:rPr>
                        <a:t>Final Maturity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0C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Seven-U (2013)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10,860,000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Public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Fixed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4/1/2027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Seven-Z (2014)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11,706,593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Private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Fixed to Mand. Tdr. 3/1/24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10/01/33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Eight-L (2016)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42,880,000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Public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Fixed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04/01/39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2017A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49,310,000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Public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Fixed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10/01/37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2017B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1,325,000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Private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Variable (Resets Quarterly)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Gotham Book"/>
                        </a:rPr>
                        <a:t>04/01/25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76,840,000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Public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Fixed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10/01/44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2020A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7,100,000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Private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Fixed to Mand. Tdr. 7/1/27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10/01/32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2020B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6,560,000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Private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Fixed to Mand. Tdr. 7/1/27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10/01/30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2022A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60,720,000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Public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Fixed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10/01/53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036495"/>
                  </a:ext>
                </a:extLst>
              </a:tr>
              <a:tr h="209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2022B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70,280,000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Public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Fixed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10/01/53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536202"/>
                  </a:ext>
                </a:extLst>
              </a:tr>
              <a:tr h="2092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$337,581,593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otham Book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DC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791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FB9344-55AB-4CC1-8E0A-B4605DD96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9959"/>
          </a:xfrm>
        </p:spPr>
        <p:txBody>
          <a:bodyPr/>
          <a:lstStyle/>
          <a:p>
            <a:r>
              <a:rPr lang="en-US" sz="4000" dirty="0">
                <a:solidFill>
                  <a:srgbClr val="510C76"/>
                </a:solidFill>
                <a:latin typeface="Century" panose="02040604050505020304" pitchFamily="18" charset="0"/>
              </a:rPr>
              <a:t>Series 2024 Plan of Finance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319CF-141E-48BD-AB16-DD13395DC8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75109" y="6580188"/>
            <a:ext cx="609600" cy="228600"/>
          </a:xfrm>
        </p:spPr>
        <p:txBody>
          <a:bodyPr/>
          <a:lstStyle/>
          <a:p>
            <a:fld id="{69A6D6A4-A3A4-4876-8C49-8F813CFAFCDF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9" name="HeadingTitle 3"/>
          <p:cNvGrpSpPr/>
          <p:nvPr/>
        </p:nvGrpSpPr>
        <p:grpSpPr bwMode="gray">
          <a:xfrm>
            <a:off x="457200" y="1032658"/>
            <a:ext cx="8229600" cy="278107"/>
            <a:chOff x="3536986" y="2116640"/>
            <a:chExt cx="2992582" cy="1511931"/>
          </a:xfrm>
        </p:grpSpPr>
        <p:sp>
          <p:nvSpPr>
            <p:cNvPr id="20" name="Rectangle 19"/>
            <p:cNvSpPr/>
            <p:nvPr/>
          </p:nvSpPr>
          <p:spPr bwMode="gray">
            <a:xfrm>
              <a:off x="3536986" y="2116640"/>
              <a:ext cx="2992582" cy="1511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>
                  <a:solidFill>
                    <a:prstClr val="black"/>
                  </a:solidFill>
                </a14:hiddenLine>
              </a:ext>
            </a:extLst>
          </p:spPr>
          <p:txBody>
            <a:bodyPr wrap="square" lIns="90000" tIns="46817" rIns="0" bIns="45720" anchor="b" anchorCtr="0"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510C76"/>
                  </a:solidFill>
                  <a:latin typeface="Gotham Book"/>
                </a:rPr>
                <a:t>Arena Project</a:t>
              </a:r>
            </a:p>
          </p:txBody>
        </p:sp>
        <p:cxnSp>
          <p:nvCxnSpPr>
            <p:cNvPr id="21" name="Straight Connector 20"/>
            <p:cNvCxnSpPr/>
            <p:nvPr/>
          </p:nvCxnSpPr>
          <p:spPr bwMode="gray">
            <a:xfrm>
              <a:off x="3536986" y="3586433"/>
              <a:ext cx="2992582" cy="0"/>
            </a:xfrm>
            <a:prstGeom prst="line">
              <a:avLst/>
            </a:prstGeom>
            <a:noFill/>
            <a:ln w="9525" cap="flat" cmpd="sng" algn="ctr">
              <a:solidFill>
                <a:srgbClr val="AAB6D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6" name="HeadingBody 7">
            <a:extLst>
              <a:ext uri="{FF2B5EF4-FFF2-40B4-BE49-F238E27FC236}">
                <a16:creationId xmlns:a16="http://schemas.microsoft.com/office/drawing/2014/main" id="{75C6B5AC-D2E8-2D76-566A-A8F17FEFD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53615"/>
            <a:ext cx="8229600" cy="41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48" tIns="87748" rIns="45210" bIns="4521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defTabSz="902755" eaLnBrk="1" fontAlgn="auto" hangingPunct="1">
              <a:spcBef>
                <a:spcPts val="600"/>
              </a:spcBef>
              <a:spcAft>
                <a:spcPts val="300"/>
              </a:spcAft>
              <a:buClr>
                <a:srgbClr val="003263"/>
              </a:buClr>
              <a:buSzPct val="100000"/>
              <a:buFont typeface="Wingdings" pitchFamily="2" charset="2"/>
              <a:buChar char="§"/>
            </a:pPr>
            <a:r>
              <a:rPr lang="en-US" altLang="en-US" sz="1000" b="1" dirty="0">
                <a:latin typeface="Gotham Book"/>
              </a:rPr>
              <a:t>Project costs: </a:t>
            </a:r>
          </a:p>
          <a:p>
            <a:pPr marL="457200" lvl="1" indent="0" algn="l" defTabSz="90275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263"/>
              </a:buClr>
              <a:buSzPct val="100000"/>
              <a:tabLst>
                <a:tab pos="1257300" algn="l"/>
              </a:tabLst>
            </a:pPr>
            <a:r>
              <a:rPr lang="en-US" altLang="en-US" sz="1000" dirty="0">
                <a:latin typeface="Gotham Book"/>
              </a:rPr>
              <a:t>$183.4MM 	Total project costs</a:t>
            </a:r>
          </a:p>
          <a:p>
            <a:pPr marL="457200" lvl="1" indent="0" algn="l" defTabSz="90275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263"/>
              </a:buClr>
              <a:buSzPct val="100000"/>
              <a:tabLst>
                <a:tab pos="1257300" algn="l"/>
              </a:tabLst>
            </a:pPr>
            <a:r>
              <a:rPr lang="en-US" altLang="en-US" sz="1000" dirty="0">
                <a:latin typeface="Gotham Book"/>
              </a:rPr>
              <a:t>   (19.5MM)	Gifts on hand during construction</a:t>
            </a:r>
          </a:p>
          <a:p>
            <a:pPr marL="457200" lvl="1" indent="0" algn="l" defTabSz="90275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263"/>
              </a:buClr>
              <a:buSzPct val="100000"/>
              <a:tabLst>
                <a:tab pos="1257300" algn="l"/>
              </a:tabLst>
            </a:pPr>
            <a:r>
              <a:rPr lang="en-US" altLang="en-US" sz="1000" u="sng" dirty="0">
                <a:latin typeface="Gotham Book"/>
              </a:rPr>
              <a:t>   (7.9MM)</a:t>
            </a:r>
            <a:r>
              <a:rPr lang="en-US" altLang="en-US" sz="1000" dirty="0">
                <a:latin typeface="Gotham Book"/>
              </a:rPr>
              <a:t>	2022 bond proceeds</a:t>
            </a:r>
          </a:p>
          <a:p>
            <a:pPr marL="457200" lvl="1" indent="0" algn="l" defTabSz="902755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003263"/>
              </a:buClr>
              <a:buSzPct val="100000"/>
              <a:tabLst>
                <a:tab pos="1257300" algn="l"/>
              </a:tabLst>
            </a:pPr>
            <a:r>
              <a:rPr lang="en-US" altLang="en-US" sz="1000" dirty="0">
                <a:latin typeface="Gotham Book"/>
              </a:rPr>
              <a:t>$156MM	Project costs to be financed</a:t>
            </a:r>
          </a:p>
          <a:p>
            <a:pPr algn="l" defTabSz="902755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003263"/>
              </a:buClr>
              <a:buSzPct val="100000"/>
              <a:buFont typeface="Wingdings" pitchFamily="2" charset="2"/>
              <a:buChar char="§"/>
              <a:tabLst>
                <a:tab pos="1257300" algn="l"/>
              </a:tabLst>
            </a:pPr>
            <a:r>
              <a:rPr lang="en-US" altLang="en-US" sz="1000" b="1" dirty="0">
                <a:latin typeface="Gotham Book"/>
              </a:rPr>
              <a:t>Net Funding: </a:t>
            </a:r>
            <a:r>
              <a:rPr lang="en-US" altLang="en-US" sz="1000" dirty="0">
                <a:latin typeface="Gotham Book"/>
              </a:rPr>
              <a:t>Project costs will be net funded to reflect anticipated earnings on the construction fund</a:t>
            </a:r>
          </a:p>
          <a:p>
            <a:pPr algn="l" defTabSz="902755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003263"/>
              </a:buClr>
              <a:buSzPct val="100000"/>
              <a:buFont typeface="Wingdings" pitchFamily="2" charset="2"/>
              <a:buChar char="§"/>
            </a:pPr>
            <a:r>
              <a:rPr lang="en-US" altLang="en-US" sz="1000" b="1" dirty="0">
                <a:latin typeface="Gotham Book"/>
              </a:rPr>
              <a:t>Private Business Use: </a:t>
            </a:r>
            <a:r>
              <a:rPr lang="en-US" altLang="en-US" sz="1000" dirty="0">
                <a:latin typeface="Gotham Book"/>
              </a:rPr>
              <a:t>Approximately $13.4MM of project costs will be financed on a taxable basis, subject to tax analysis related to private business use</a:t>
            </a:r>
          </a:p>
          <a:p>
            <a:pPr algn="l" defTabSz="902755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003263"/>
              </a:buClr>
              <a:buSzPct val="100000"/>
              <a:buFont typeface="Wingdings" pitchFamily="2" charset="2"/>
              <a:buChar char="§"/>
            </a:pPr>
            <a:r>
              <a:rPr lang="en-US" altLang="en-US" sz="1000" b="1" dirty="0">
                <a:latin typeface="Gotham Book"/>
              </a:rPr>
              <a:t>Short Principal Feature: </a:t>
            </a:r>
            <a:r>
              <a:rPr lang="en-US" altLang="en-US" sz="1000" dirty="0">
                <a:latin typeface="Gotham Book"/>
              </a:rPr>
              <a:t>The University used a “soft put” structure for $50MM tax-exempt bonds </a:t>
            </a:r>
          </a:p>
          <a:p>
            <a:pPr lvl="1" algn="l" defTabSz="902755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003263"/>
              </a:buClr>
              <a:buSzPct val="100000"/>
              <a:buFont typeface="Wingdings" pitchFamily="2" charset="2"/>
              <a:buChar char="§"/>
            </a:pPr>
            <a:r>
              <a:rPr lang="en-US" altLang="en-US" sz="1000" dirty="0">
                <a:latin typeface="Gotham Book"/>
              </a:rPr>
              <a:t>Achieve core objectives of the plan of finance, as well as optimize the University’s overall capital structure </a:t>
            </a:r>
          </a:p>
          <a:p>
            <a:pPr lvl="2" defTabSz="902755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003263"/>
              </a:buClr>
              <a:buSzPct val="100000"/>
              <a:buFont typeface="Wingdings" pitchFamily="2" charset="2"/>
              <a:buChar char="§"/>
            </a:pPr>
            <a:r>
              <a:rPr lang="en-US" altLang="en-US" sz="1000" dirty="0">
                <a:latin typeface="Gotham Book"/>
              </a:rPr>
              <a:t>Achieve a lower blended cost of funds given the current, elevated rate environment, and expectations for future interest rate reductions</a:t>
            </a:r>
          </a:p>
          <a:p>
            <a:pPr lvl="2" defTabSz="902755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003263"/>
              </a:buClr>
              <a:buSzPct val="100000"/>
              <a:buFont typeface="Wingdings" pitchFamily="2" charset="2"/>
              <a:buChar char="§"/>
            </a:pPr>
            <a:r>
              <a:rPr lang="en-US" altLang="en-US" sz="1000" dirty="0">
                <a:latin typeface="Gotham Book"/>
              </a:rPr>
              <a:t>Maintain flexibility to rapidly deleverage upon receipt of the balance of the “anchor” gift</a:t>
            </a:r>
          </a:p>
          <a:p>
            <a:pPr lvl="2" defTabSz="902755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003263"/>
              </a:buClr>
              <a:buSzPct val="100000"/>
              <a:buFont typeface="Wingdings" pitchFamily="2" charset="2"/>
              <a:buChar char="§"/>
            </a:pPr>
            <a:r>
              <a:rPr lang="en-US" altLang="en-US" sz="1000" dirty="0">
                <a:latin typeface="Gotham Book"/>
              </a:rPr>
              <a:t>Mitigate the impact any potential capital markets dislocation at the put date </a:t>
            </a:r>
          </a:p>
          <a:p>
            <a:pPr lvl="1" algn="l" defTabSz="902755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003263"/>
              </a:buClr>
              <a:buSzPct val="100000"/>
              <a:buFont typeface="Wingdings" pitchFamily="2" charset="2"/>
              <a:buChar char="§"/>
            </a:pPr>
            <a:r>
              <a:rPr lang="en-US" altLang="en-US" sz="1000" dirty="0">
                <a:latin typeface="Gotham Book"/>
              </a:rPr>
              <a:t>Diversified principal amortization reflects further de-risking of the debt portfolio </a:t>
            </a:r>
          </a:p>
          <a:p>
            <a:pPr lvl="2" defTabSz="902755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003263"/>
              </a:buClr>
              <a:buSzPct val="100000"/>
              <a:buFont typeface="Wingdings" pitchFamily="2" charset="2"/>
              <a:buChar char="§"/>
            </a:pPr>
            <a:r>
              <a:rPr lang="en-US" altLang="en-US" sz="1000" dirty="0">
                <a:latin typeface="Gotham Book"/>
              </a:rPr>
              <a:t>Series 2024B Put Bonds principal to be split between two mandatory tender dates (10/1/27 and 10/1/29)</a:t>
            </a:r>
          </a:p>
          <a:p>
            <a:pPr lvl="2" defTabSz="902755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003263"/>
              </a:buClr>
              <a:buSzPct val="100000"/>
              <a:buFont typeface="Wingdings" pitchFamily="2" charset="2"/>
              <a:buChar char="§"/>
            </a:pPr>
            <a:r>
              <a:rPr lang="en-US" altLang="en-US" sz="1000" dirty="0">
                <a:latin typeface="Gotham Book"/>
              </a:rPr>
              <a:t>Bonds subject to optional call or mandatory tender up to 6 months prior to stated mandatory tender date(s)</a:t>
            </a:r>
          </a:p>
          <a:p>
            <a:pPr lvl="1" algn="l" defTabSz="902755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003263"/>
              </a:buClr>
              <a:buSzPct val="100000"/>
              <a:buFont typeface="Wingdings" pitchFamily="2" charset="2"/>
              <a:buChar char="§"/>
            </a:pPr>
            <a:r>
              <a:rPr lang="en-US" altLang="en-US" sz="1000" dirty="0">
                <a:latin typeface="Gotham Book"/>
              </a:rPr>
              <a:t>The University will adopt a nimble approach to the capital markets, retaining flexibility to consider alternative structures should a change in conditions occur </a:t>
            </a:r>
            <a:endParaRPr lang="en-US" altLang="en-US" sz="1000" dirty="0">
              <a:solidFill>
                <a:srgbClr val="FF0000"/>
              </a:solidFill>
              <a:latin typeface="Gotham Book"/>
            </a:endParaRPr>
          </a:p>
          <a:p>
            <a:pPr algn="l" defTabSz="902755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003263"/>
              </a:buClr>
              <a:buSzPct val="100000"/>
              <a:buFont typeface="Wingdings" pitchFamily="2" charset="2"/>
              <a:buChar char="§"/>
            </a:pPr>
            <a:r>
              <a:rPr lang="en-US" altLang="en-US" sz="1000" b="1" dirty="0">
                <a:latin typeface="Gotham Book"/>
              </a:rPr>
              <a:t>Amortization</a:t>
            </a:r>
            <a:r>
              <a:rPr lang="en-US" altLang="en-US" sz="1000" dirty="0">
                <a:latin typeface="Gotham Book"/>
              </a:rPr>
              <a:t>: Balance of principal amortized for level debt service from FY 2031-2054, with taxable bonds amortized first</a:t>
            </a:r>
          </a:p>
          <a:p>
            <a:pPr algn="l" defTabSz="902755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003263"/>
              </a:buClr>
              <a:buSzPct val="100000"/>
              <a:buFont typeface="Wingdings" pitchFamily="2" charset="2"/>
              <a:buChar char="§"/>
            </a:pPr>
            <a:r>
              <a:rPr lang="en-US" altLang="en-US" sz="1000" b="1" dirty="0">
                <a:latin typeface="Gotham Book"/>
              </a:rPr>
              <a:t>Optional Redemption: </a:t>
            </a:r>
            <a:r>
              <a:rPr lang="en-US" altLang="en-US" sz="1000" dirty="0">
                <a:latin typeface="Gotham Book"/>
              </a:rPr>
              <a:t>8.5-year optional par call on 10/1/2032</a:t>
            </a:r>
          </a:p>
          <a:p>
            <a:pPr algn="l" defTabSz="902755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003263"/>
              </a:buClr>
              <a:buSzPct val="100000"/>
              <a:buFont typeface="Wingdings" pitchFamily="2" charset="2"/>
              <a:buChar char="§"/>
            </a:pPr>
            <a:r>
              <a:rPr lang="en-US" altLang="en-US" sz="1000" b="1" dirty="0">
                <a:latin typeface="Gotham Book"/>
              </a:rPr>
              <a:t>Capitalized Interest: </a:t>
            </a:r>
            <a:r>
              <a:rPr lang="en-US" altLang="en-US" sz="1000" dirty="0">
                <a:latin typeface="Gotham Book"/>
              </a:rPr>
              <a:t>Through FY 2026</a:t>
            </a:r>
            <a:endParaRPr lang="en-US" altLang="en-US" sz="1000" b="1" dirty="0">
              <a:latin typeface="Gotham Book"/>
            </a:endParaRPr>
          </a:p>
        </p:txBody>
      </p:sp>
      <p:grpSp>
        <p:nvGrpSpPr>
          <p:cNvPr id="14" name="HeadingTitle 3">
            <a:extLst>
              <a:ext uri="{FF2B5EF4-FFF2-40B4-BE49-F238E27FC236}">
                <a16:creationId xmlns:a16="http://schemas.microsoft.com/office/drawing/2014/main" id="{F809AE38-0FA7-C7C2-592C-BD3C0C209E6D}"/>
              </a:ext>
            </a:extLst>
          </p:cNvPr>
          <p:cNvGrpSpPr/>
          <p:nvPr/>
        </p:nvGrpSpPr>
        <p:grpSpPr bwMode="gray">
          <a:xfrm>
            <a:off x="457200" y="5255781"/>
            <a:ext cx="8229600" cy="278107"/>
            <a:chOff x="3536986" y="2116640"/>
            <a:chExt cx="2992582" cy="151193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261EBF6-4CC4-A2A2-E60F-0A98590D8793}"/>
                </a:ext>
              </a:extLst>
            </p:cNvPr>
            <p:cNvSpPr/>
            <p:nvPr/>
          </p:nvSpPr>
          <p:spPr bwMode="gray">
            <a:xfrm>
              <a:off x="3536986" y="2116640"/>
              <a:ext cx="2992582" cy="1511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>
                  <a:solidFill>
                    <a:prstClr val="black"/>
                  </a:solidFill>
                </a14:hiddenLine>
              </a:ext>
            </a:extLst>
          </p:spPr>
          <p:txBody>
            <a:bodyPr wrap="square" lIns="90000" tIns="46817" rIns="0" bIns="45720" anchor="b" anchorCtr="0"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510C76"/>
                  </a:solidFill>
                  <a:latin typeface="Gotham Book"/>
                </a:rPr>
                <a:t>Series Seven-Z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11B7D1C-3B5B-E946-8D08-9A77D44D0CBB}"/>
                </a:ext>
              </a:extLst>
            </p:cNvPr>
            <p:cNvCxnSpPr/>
            <p:nvPr/>
          </p:nvCxnSpPr>
          <p:spPr bwMode="gray">
            <a:xfrm>
              <a:off x="3536986" y="3586433"/>
              <a:ext cx="2992582" cy="0"/>
            </a:xfrm>
            <a:prstGeom prst="line">
              <a:avLst/>
            </a:prstGeom>
            <a:noFill/>
            <a:ln w="9525" cap="flat" cmpd="sng" algn="ctr">
              <a:solidFill>
                <a:srgbClr val="AAB6D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23" name="HeadingBody 7">
            <a:extLst>
              <a:ext uri="{FF2B5EF4-FFF2-40B4-BE49-F238E27FC236}">
                <a16:creationId xmlns:a16="http://schemas.microsoft.com/office/drawing/2014/main" id="{BBBBA78D-7D48-E88C-198D-111B90EFF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95788"/>
            <a:ext cx="8229600" cy="106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48" tIns="87748" rIns="45210" bIns="4521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defTabSz="902755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003263"/>
              </a:buClr>
              <a:buSzPct val="100000"/>
              <a:buFont typeface="Wingdings" pitchFamily="2" charset="2"/>
              <a:buChar char="§"/>
            </a:pPr>
            <a:r>
              <a:rPr lang="en-US" altLang="en-US" sz="1000" dirty="0">
                <a:latin typeface="Gotham Book"/>
              </a:rPr>
              <a:t>The Series Seven-Z bonds are outstanding in the amount of $11.7MM, and are subject to mandatory tender on March 1, 2024</a:t>
            </a:r>
          </a:p>
          <a:p>
            <a:pPr lvl="1" algn="l" defTabSz="902755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003263"/>
              </a:buClr>
              <a:buSzPct val="100000"/>
              <a:buFont typeface="Wingdings" pitchFamily="2" charset="2"/>
              <a:buChar char="§"/>
            </a:pPr>
            <a:r>
              <a:rPr lang="en-US" altLang="en-US" sz="1000" dirty="0">
                <a:latin typeface="Gotham Book"/>
              </a:rPr>
              <a:t>The University paid the Seven-Z Bonds with an increased line of Credit from USBank </a:t>
            </a:r>
          </a:p>
          <a:p>
            <a:pPr algn="l" defTabSz="902755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003263"/>
              </a:buClr>
              <a:buSzPct val="100000"/>
              <a:buFont typeface="Wingdings" pitchFamily="2" charset="2"/>
              <a:buChar char="§"/>
            </a:pPr>
            <a:r>
              <a:rPr lang="en-US" altLang="en-US" sz="1000" dirty="0">
                <a:latin typeface="Gotham Book"/>
              </a:rPr>
              <a:t>Debt service on the refunding bonds is anticipated to be structured similarly to the refunded debt service; principal amortizes from FY 2025-2034</a:t>
            </a:r>
          </a:p>
        </p:txBody>
      </p:sp>
    </p:spTree>
    <p:extLst>
      <p:ext uri="{BB962C8B-B14F-4D97-AF65-F5344CB8AC3E}">
        <p14:creationId xmlns:p14="http://schemas.microsoft.com/office/powerpoint/2010/main" val="2427380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2ACCF-677E-4447-BC12-C4535798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510C76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Series 2024 Project Example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23460-9F1D-B852-A0FB-DB9AC684F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6552"/>
            <a:ext cx="7886700" cy="460041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FontTx/>
              <a:buNone/>
            </a:pPr>
            <a:r>
              <a:rPr lang="en-US" sz="1200" b="1" kern="0" dirty="0">
                <a:solidFill>
                  <a:srgbClr val="000000"/>
                </a:solidFill>
                <a:latin typeface="Gotham Book"/>
                <a:cs typeface="Century"/>
              </a:rPr>
              <a:t>Series 2024 New Money Proceeds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kern="0" dirty="0">
                <a:latin typeface="Gotham Book"/>
                <a:cs typeface="Century"/>
              </a:rPr>
              <a:t>The Series 2024 bonds were issued to finance the acquisition, design, site preparation, equipping, etc. </a:t>
            </a:r>
            <a:r>
              <a:rPr lang="en-US" sz="1200" dirty="0"/>
              <a:t>University of St Thomas multi-purpose Arena for Basketball and Ice Hockey. Required to comply with NCAA Division I rules.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200" dirty="0"/>
              <a:t>The bonds were issued in three series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 dirty="0"/>
              <a:t>Series A – Serial and Term bonds - $94,440,000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 dirty="0"/>
              <a:t>Series B- Put Bonds, Green designated - $50,000,000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 dirty="0"/>
              <a:t>Series C – Taxable bonds, Green designated - $14,950,000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/>
              <a:t>The project was “net funded” – construction period interest income would help fund project costs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100" dirty="0"/>
              <a:t>Earnings will exceed bond yield by over 68 basis points (4.93% - 4.25%)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200" dirty="0"/>
              <a:t>Gift proceeds are expected to fund Series B redemption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100" dirty="0"/>
              <a:t>$75 million in lead gift, $25million received, $50 million deferred until death of donor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/>
              <a:t>Taxable bonds sized to reflect projected private use over life of project</a:t>
            </a:r>
          </a:p>
        </p:txBody>
      </p:sp>
    </p:spTree>
    <p:extLst>
      <p:ext uri="{BB962C8B-B14F-4D97-AF65-F5344CB8AC3E}">
        <p14:creationId xmlns:p14="http://schemas.microsoft.com/office/powerpoint/2010/main" val="14032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2ACCF-677E-4447-BC12-C4535798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510C76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Series 2024 Bonds Sale Results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23460-9F1D-B852-A0FB-DB9AC684F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6552"/>
            <a:ext cx="7886700" cy="460041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FontTx/>
              <a:buNone/>
            </a:pPr>
            <a:r>
              <a:rPr lang="en-US" sz="1200" b="1" kern="0" dirty="0">
                <a:solidFill>
                  <a:srgbClr val="000000"/>
                </a:solidFill>
                <a:latin typeface="Gotham Book"/>
                <a:cs typeface="Century"/>
              </a:rPr>
              <a:t>Series 2024 Sale Results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kern="0" dirty="0">
                <a:latin typeface="Gotham Book"/>
                <a:cs typeface="Century"/>
              </a:rPr>
              <a:t>2024 Series C taxable bonds received strong investor demand and sold out quickly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kern="0" dirty="0">
                <a:latin typeface="Gotham Book"/>
                <a:cs typeface="Century"/>
              </a:rPr>
              <a:t>2024 Series A long-dated term bonds sold out quickly and were oversubscribed</a:t>
            </a:r>
            <a:r>
              <a:rPr lang="en-US" sz="1200" dirty="0"/>
              <a:t>. 2024 Series A serial bonds lagged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/>
              <a:t>2024 Series B – Put Bonds initially drew little interest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200" dirty="0"/>
              <a:t>During the order period –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 dirty="0"/>
              <a:t>Investors gradually placed orders for 2024C and 2024A Bonds. 2024B Bonds drew little interest initially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 dirty="0"/>
              <a:t>2024C Taxable sold out 1</a:t>
            </a:r>
            <a:r>
              <a:rPr lang="en-US" sz="1100" baseline="30000" dirty="0"/>
              <a:t>st</a:t>
            </a:r>
            <a:r>
              <a:rPr lang="en-US" sz="1100" dirty="0"/>
              <a:t>, 2024A Terms sold out 2</a:t>
            </a:r>
            <a:r>
              <a:rPr lang="en-US" sz="1100" baseline="30000" dirty="0"/>
              <a:t>nd</a:t>
            </a:r>
            <a:r>
              <a:rPr lang="en-US" sz="1100" dirty="0"/>
              <a:t>, 2024B sold out 3</a:t>
            </a:r>
            <a:r>
              <a:rPr lang="en-US" sz="1100" baseline="30000" dirty="0"/>
              <a:t>rd</a:t>
            </a:r>
            <a:r>
              <a:rPr lang="en-US" sz="1100" dirty="0"/>
              <a:t>, 2024A Serials sold out last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200" dirty="0"/>
              <a:t>2024A Final Bond Order results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 dirty="0"/>
              <a:t>Serial Bonds oversubscribed 1-2 times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 dirty="0"/>
              <a:t>Term Bonds oversubscribed 8.7 – 12 times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200" dirty="0"/>
              <a:t>2024B Final Bond Order Results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 dirty="0"/>
              <a:t>Bonds oversubscribed 9.5 and 7.5 times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200" dirty="0"/>
              <a:t>Final Repricing results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 dirty="0"/>
              <a:t>2024A Serial  Bonds Reduced 1-2 basis points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 dirty="0"/>
              <a:t>2024A Term Bonds reduced 8 and 12 basis points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 dirty="0"/>
              <a:t>2024B Bonds reduced 9 and 7 basis points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100" dirty="0"/>
          </a:p>
          <a:p>
            <a:pPr>
              <a:buFont typeface="Wingdings" panose="05000000000000000000" pitchFamily="2" charset="2"/>
              <a:buChar char="§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01454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2ACCF-677E-4447-BC12-C4535798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510C76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Series 2024 Bonds Challenges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23460-9F1D-B852-A0FB-DB9AC684F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6552"/>
            <a:ext cx="7886700" cy="460041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FontTx/>
              <a:buNone/>
            </a:pPr>
            <a:r>
              <a:rPr lang="en-US" sz="1200" b="1" kern="0" dirty="0">
                <a:solidFill>
                  <a:srgbClr val="000000"/>
                </a:solidFill>
                <a:latin typeface="Gotham Book"/>
                <a:cs typeface="Century"/>
              </a:rPr>
              <a:t>Series 2024 Sale Results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200" kern="0" dirty="0">
                <a:latin typeface="Gotham Book"/>
                <a:cs typeface="Century"/>
              </a:rPr>
              <a:t>Were Green Bonds helpful?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 kern="0" dirty="0">
                <a:latin typeface="Gotham Book"/>
                <a:cs typeface="Century"/>
              </a:rPr>
              <a:t>Demand for Green Bonds was stronger than demand for non-green bonds (both tax-exempt and taxable)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 kern="0" dirty="0">
                <a:latin typeface="Gotham Book"/>
                <a:cs typeface="Century"/>
              </a:rPr>
              <a:t>New investors were attracted by Green designation and purchased bonds (Green and traditional bonds)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 kern="0" dirty="0">
                <a:latin typeface="Gotham Book"/>
                <a:cs typeface="Century"/>
              </a:rPr>
              <a:t>No interest rate difference between Green and Non-Green Bonds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200" kern="0" dirty="0">
                <a:latin typeface="Gotham Book"/>
                <a:cs typeface="Century"/>
              </a:rPr>
              <a:t>How did 2024 Series B Tender bonds perform?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 kern="0" dirty="0">
                <a:latin typeface="Gotham Book"/>
              </a:rPr>
              <a:t>Performance exceeded expectations</a:t>
            </a:r>
            <a:r>
              <a:rPr lang="en-US" sz="1100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 dirty="0"/>
              <a:t>Stronger demand than forecast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200" dirty="0"/>
              <a:t>What were challenges to bond issuance?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 dirty="0"/>
              <a:t>Estimating reinvestment rates for net funding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 dirty="0"/>
              <a:t>Risk disclosure language –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100" dirty="0"/>
              <a:t>Litigation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100" dirty="0"/>
              <a:t>Timing of gift receipts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100" dirty="0"/>
              <a:t>Green bond reporting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200" dirty="0"/>
              <a:t>Future Challenges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 dirty="0"/>
              <a:t>Maintaining Green Status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 dirty="0"/>
              <a:t>SEC and MSRB Reporting Requirements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 dirty="0"/>
              <a:t>Future Private Use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 dirty="0"/>
              <a:t>Success of D-I Transition – NIL, Enrollment, Gifts</a:t>
            </a:r>
          </a:p>
        </p:txBody>
      </p:sp>
    </p:spTree>
    <p:extLst>
      <p:ext uri="{BB962C8B-B14F-4D97-AF65-F5344CB8AC3E}">
        <p14:creationId xmlns:p14="http://schemas.microsoft.com/office/powerpoint/2010/main" val="2592989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ustom 1">
      <a:majorFont>
        <a:latin typeface="Gotham"/>
        <a:ea typeface=""/>
        <a:cs typeface=""/>
      </a:majorFont>
      <a:minorFont>
        <a:latin typeface="Gotha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7f770809-b977-404c-898d-c5cfa1c404de" xsi:nil="true"/>
    <lcf76f155ced4ddcb4097134ff3c332f xmlns="c84fda72-5c83-4512-b9b0-c314df16416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6DAF5C29A17B4D9FF3B44C74C0A90B" ma:contentTypeVersion="21" ma:contentTypeDescription="Create a new document." ma:contentTypeScope="" ma:versionID="ec49c1df8b87e41ef9f188cfdd91ccbe">
  <xsd:schema xmlns:xsd="http://www.w3.org/2001/XMLSchema" xmlns:xs="http://www.w3.org/2001/XMLSchema" xmlns:p="http://schemas.microsoft.com/office/2006/metadata/properties" xmlns:ns1="http://schemas.microsoft.com/sharepoint/v3" xmlns:ns2="c84fda72-5c83-4512-b9b0-c314df16416a" xmlns:ns3="7f770809-b977-404c-898d-c5cfa1c404de" targetNamespace="http://schemas.microsoft.com/office/2006/metadata/properties" ma:root="true" ma:fieldsID="56bb43979b910746bf2502271e6277d1" ns1:_="" ns2:_="" ns3:_="">
    <xsd:import namespace="http://schemas.microsoft.com/sharepoint/v3"/>
    <xsd:import namespace="c84fda72-5c83-4512-b9b0-c314df16416a"/>
    <xsd:import namespace="7f770809-b977-404c-898d-c5cfa1c404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4fda72-5c83-4512-b9b0-c314df1641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cee5600-72b7-41b8-b2c9-cf525e97d2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770809-b977-404c-898d-c5cfa1c404d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ea229f2e-bbb7-4149-98d1-7666f8082cab}" ma:internalName="TaxCatchAll" ma:showField="CatchAllData" ma:web="7f770809-b977-404c-898d-c5cfa1c404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5D83F1-7684-4D02-8955-E14F8DB985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83A4F6-FC9C-4221-AA37-8C5A1B53A833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968490b1-2fe0-4b7e-8535-4178aef80417"/>
    <ds:schemaRef ds:uri="http://schemas.microsoft.com/office/infopath/2007/PartnerControls"/>
    <ds:schemaRef ds:uri="http://schemas.microsoft.com/office/2006/documentManagement/types"/>
    <ds:schemaRef ds:uri="351d896f-8421-4de9-b2fc-40e4f3c3e2f2"/>
    <ds:schemaRef ds:uri="http://schemas.microsoft.com/sharepoint/v3"/>
    <ds:schemaRef ds:uri="http://www.w3.org/XML/1998/namespace"/>
    <ds:schemaRef ds:uri="http://purl.org/dc/dcmitype/"/>
    <ds:schemaRef ds:uri="7f770809-b977-404c-898d-c5cfa1c404de"/>
    <ds:schemaRef ds:uri="c84fda72-5c83-4512-b9b0-c314df16416a"/>
  </ds:schemaRefs>
</ds:datastoreItem>
</file>

<file path=customXml/itemProps3.xml><?xml version="1.0" encoding="utf-8"?>
<ds:datastoreItem xmlns:ds="http://schemas.openxmlformats.org/officeDocument/2006/customXml" ds:itemID="{1F3E90E7-0E65-4F61-BBDA-F914B23349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84fda72-5c83-4512-b9b0-c314df16416a"/>
    <ds:schemaRef ds:uri="7f770809-b977-404c-898d-c5cfa1c404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12233</TotalTime>
  <Words>1437</Words>
  <Application>Microsoft Office PowerPoint</Application>
  <PresentationFormat>On-screen Show (4:3)</PresentationFormat>
  <Paragraphs>183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Century</vt:lpstr>
      <vt:lpstr>Gotham</vt:lpstr>
      <vt:lpstr>Gotham Book</vt:lpstr>
      <vt:lpstr>Times New Roman</vt:lpstr>
      <vt:lpstr>Wingdings</vt:lpstr>
      <vt:lpstr>Office Theme</vt:lpstr>
      <vt:lpstr>Default Design</vt:lpstr>
      <vt:lpstr>PowerPoint Presentation</vt:lpstr>
      <vt:lpstr>Why Series 2024 Bonds? D-I Athletics</vt:lpstr>
      <vt:lpstr>Series 2024 Capital Projects</vt:lpstr>
      <vt:lpstr>Capital Structure</vt:lpstr>
      <vt:lpstr>Series 2024 Plan of Finance</vt:lpstr>
      <vt:lpstr>Series 2024 Project Example</vt:lpstr>
      <vt:lpstr>Series 2024 Bonds Sale Results</vt:lpstr>
      <vt:lpstr>Series 2024 Bonds Challenges</vt:lpstr>
    </vt:vector>
  </TitlesOfParts>
  <Company>Fifth Third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Miami Moody's Rating Presentation (2020.05.18)</dc:title>
  <dc:creator>#074448</dc:creator>
  <cp:lastModifiedBy>Barry Fick</cp:lastModifiedBy>
  <cp:revision>273</cp:revision>
  <cp:lastPrinted>2016-11-22T21:06:51Z</cp:lastPrinted>
  <dcterms:created xsi:type="dcterms:W3CDTF">2003-04-09T13:43:26Z</dcterms:created>
  <dcterms:modified xsi:type="dcterms:W3CDTF">2024-04-10T04:09:54Z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B_TRACKING_NAME">
    <vt:lpwstr>\\intranet.barcapint.com\dfs-amer\group\Nyk\area\ibd\pubfinance\pubfinance\Education\Chen\Miami University\Rating Agency Presentation\Rating Agency 2014 v3.pptx - chealexa - 3/21/2014 12:37:44 PM</vt:lpwstr>
  </property>
  <property fmtid="{D5CDD505-2E9C-101B-9397-08002B2CF9AE}" pid="3" name="MSIP_Label_b8f99e99-9b44-4087-9344-0482001c1f1a_Enabled">
    <vt:lpwstr>true</vt:lpwstr>
  </property>
  <property fmtid="{D5CDD505-2E9C-101B-9397-08002B2CF9AE}" pid="4" name="MSIP_Label_b8f99e99-9b44-4087-9344-0482001c1f1a_Method">
    <vt:lpwstr>Privileged</vt:lpwstr>
  </property>
  <property fmtid="{D5CDD505-2E9C-101B-9397-08002B2CF9AE}" pid="5" name="MSIP_Label_b8f99e99-9b44-4087-9344-0482001c1f1a_SiteId">
    <vt:lpwstr>9323b596-236d-4890-bed3-60232a849027</vt:lpwstr>
  </property>
  <property fmtid="{D5CDD505-2E9C-101B-9397-08002B2CF9AE}" pid="6" name="MediaServiceImageTags">
    <vt:lpwstr/>
  </property>
  <property fmtid="{D5CDD505-2E9C-101B-9397-08002B2CF9AE}" pid="7" name="ContentTypeId">
    <vt:lpwstr>0x0101001D6DAF5C29A17B4D9FF3B44C74C0A90B</vt:lpwstr>
  </property>
  <property fmtid="{D5CDD505-2E9C-101B-9397-08002B2CF9AE}" pid="8" name="Classification">
    <vt:lpwstr>TT_Public</vt:lpwstr>
  </property>
</Properties>
</file>