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26"/>
  </p:notesMasterIdLst>
  <p:handoutMasterIdLst>
    <p:handoutMasterId r:id="rId27"/>
  </p:handoutMasterIdLst>
  <p:sldIdLst>
    <p:sldId id="256" r:id="rId6"/>
    <p:sldId id="303" r:id="rId7"/>
    <p:sldId id="314" r:id="rId8"/>
    <p:sldId id="300" r:id="rId9"/>
    <p:sldId id="295" r:id="rId10"/>
    <p:sldId id="315" r:id="rId11"/>
    <p:sldId id="294" r:id="rId12"/>
    <p:sldId id="311" r:id="rId13"/>
    <p:sldId id="313" r:id="rId14"/>
    <p:sldId id="302" r:id="rId15"/>
    <p:sldId id="309" r:id="rId16"/>
    <p:sldId id="316" r:id="rId17"/>
    <p:sldId id="318" r:id="rId18"/>
    <p:sldId id="317" r:id="rId19"/>
    <p:sldId id="319" r:id="rId20"/>
    <p:sldId id="320" r:id="rId21"/>
    <p:sldId id="321" r:id="rId22"/>
    <p:sldId id="322" r:id="rId23"/>
    <p:sldId id="323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>
      <p:cViewPr varScale="1">
        <p:scale>
          <a:sx n="120" d="100"/>
          <a:sy n="120" d="100"/>
        </p:scale>
        <p:origin x="168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C78BE-2E53-4AD6-826A-D67F621B8AE5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CB40E-9B64-4262-875B-119F53471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29520-086C-4287-85D7-25D0C96F5F72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0CA8-10CA-49E3-AEAD-240AC7468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7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487" y="5132552"/>
            <a:ext cx="9145487" cy="1725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6" name="Picture 15" descr="Background_Mast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b="11576"/>
          <a:stretch/>
        </p:blipFill>
        <p:spPr>
          <a:xfrm>
            <a:off x="2974" y="0"/>
            <a:ext cx="9144000" cy="5053724"/>
          </a:xfrm>
          <a:prstGeom prst="rect">
            <a:avLst/>
          </a:prstGeom>
        </p:spPr>
      </p:pic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0" y="3722414"/>
            <a:ext cx="9144000" cy="1164896"/>
          </a:xfrm>
          <a:solidFill>
            <a:schemeClr val="bg1">
              <a:alpha val="74000"/>
            </a:schemeClr>
          </a:solidFill>
        </p:spPr>
        <p:txBody>
          <a:bodyPr lIns="274320" rIns="274320"/>
          <a:lstStyle>
            <a:lvl1pPr algn="l">
              <a:lnSpc>
                <a:spcPct val="80000"/>
              </a:lnSpc>
              <a:defRPr sz="4200" cap="none" spc="150" baseline="0">
                <a:solidFill>
                  <a:schemeClr val="tx1"/>
                </a:solidFill>
                <a:latin typeface="Frutiger 65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5" y="5348531"/>
            <a:ext cx="3505200" cy="1190138"/>
          </a:xfrm>
          <a:prstGeom prst="rect">
            <a:avLst/>
          </a:prstGeom>
        </p:spPr>
      </p:pic>
      <p:pic>
        <p:nvPicPr>
          <p:cNvPr id="19" name="Picture 18" descr="BEC_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74" y="5438550"/>
            <a:ext cx="1122677" cy="112267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 cmpd="sng">
            <a:solidFill>
              <a:schemeClr val="accent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BEC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11" y="5438550"/>
            <a:ext cx="1122677" cy="112267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 cmpd="sng">
            <a:solidFill>
              <a:schemeClr val="accent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BEC_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48" y="5438550"/>
            <a:ext cx="1122677" cy="112267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 cmpd="sng">
            <a:solidFill>
              <a:schemeClr val="accent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108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57400" y="6248400"/>
            <a:ext cx="502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2912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F9ED2-88CF-4F37-8011-701B1436E118}" type="slidenum">
              <a:rPr lang="en-US">
                <a:solidFill>
                  <a:srgbClr val="E2912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2049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487" y="5132552"/>
            <a:ext cx="9145487" cy="1725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4" y="5343859"/>
            <a:ext cx="3532722" cy="1199482"/>
          </a:xfrm>
          <a:prstGeom prst="rect">
            <a:avLst/>
          </a:prstGeom>
        </p:spPr>
      </p:pic>
      <p:pic>
        <p:nvPicPr>
          <p:cNvPr id="9" name="Picture 8" descr="BEC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74" y="5438550"/>
            <a:ext cx="1122677" cy="112267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 cmpd="sng">
            <a:solidFill>
              <a:schemeClr val="accent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BEC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11" y="5438550"/>
            <a:ext cx="1122677" cy="112267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 cmpd="sng">
            <a:solidFill>
              <a:schemeClr val="accent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BEC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48" y="5438550"/>
            <a:ext cx="1122677" cy="112267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 cmpd="sng">
            <a:solidFill>
              <a:schemeClr val="accent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3722414"/>
            <a:ext cx="9144000" cy="1164896"/>
          </a:xfrm>
          <a:solidFill>
            <a:schemeClr val="bg1">
              <a:alpha val="0"/>
            </a:schemeClr>
          </a:solidFill>
        </p:spPr>
        <p:txBody>
          <a:bodyPr lIns="274320" rIns="274320"/>
          <a:lstStyle>
            <a:lvl1pPr algn="l">
              <a:lnSpc>
                <a:spcPct val="80000"/>
              </a:lnSpc>
              <a:defRPr sz="4200" cap="none" spc="150" baseline="0">
                <a:solidFill>
                  <a:schemeClr val="tx1"/>
                </a:solidFill>
                <a:latin typeface="Frutiger 65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9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0104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57400" y="6248400"/>
            <a:ext cx="502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2912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F9ED2-88CF-4F37-8011-701B1436E118}" type="slidenum">
              <a:rPr lang="en-US">
                <a:solidFill>
                  <a:srgbClr val="E2912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2049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963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2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57400" y="6248400"/>
            <a:ext cx="502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2912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F9ED2-88CF-4F37-8011-701B1436E118}" type="slidenum">
              <a:rPr lang="en-US">
                <a:solidFill>
                  <a:srgbClr val="E2912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B204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0104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963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48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963448"/>
            <a:ext cx="9143998" cy="5079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26479"/>
            <a:ext cx="9143999" cy="731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5" y="1"/>
            <a:ext cx="9143999" cy="963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963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Frutiger 45 Ligh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43563C-D9B3-4432-B336-144C997D6215}" type="datetime1">
              <a:rPr lang="en-US" smtClean="0">
                <a:solidFill>
                  <a:srgbClr val="E29124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4/4/24</a:t>
            </a:fld>
            <a:endParaRPr lang="en-US" dirty="0">
              <a:solidFill>
                <a:srgbClr val="E29124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accent1"/>
                </a:solidFill>
                <a:latin typeface="Frutiger 45 Light"/>
                <a:cs typeface="Frutiger 45 Ligh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29124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1"/>
                </a:solidFill>
                <a:latin typeface="Frutiger 45 Light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7886C9C-DC18-4195-8FD5-A50AA931D419}" type="slidenum">
              <a:rPr lang="en-US" smtClean="0">
                <a:solidFill>
                  <a:srgbClr val="E29124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9124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126479"/>
            <a:ext cx="9145487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87" y="962396"/>
            <a:ext cx="9145487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4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29124"/>
        </a:buClr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29124"/>
        </a:buClr>
        <a:buChar char="–"/>
        <a:defRPr sz="2800">
          <a:solidFill>
            <a:schemeClr val="tx1"/>
          </a:solidFill>
          <a:latin typeface="Calibri" pitchFamily="34" charset="0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E29124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E29124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9143998" cy="60434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26479"/>
            <a:ext cx="9143999" cy="731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Frutiger 45 Ligh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43563C-D9B3-4432-B336-144C997D6215}" type="datetime1">
              <a:rPr lang="en-US" smtClean="0">
                <a:solidFill>
                  <a:srgbClr val="E29124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4/4/24</a:t>
            </a:fld>
            <a:endParaRPr lang="en-US" dirty="0">
              <a:solidFill>
                <a:srgbClr val="E29124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accent1"/>
                </a:solidFill>
                <a:latin typeface="Frutiger 45 Light"/>
                <a:cs typeface="Frutiger 45 Ligh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29124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1"/>
                </a:solidFill>
                <a:latin typeface="Frutiger 45 Light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7886C9C-DC18-4195-8FD5-A50AA931D419}" type="slidenum">
              <a:rPr lang="en-US" smtClean="0">
                <a:solidFill>
                  <a:srgbClr val="E29124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9124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126479"/>
            <a:ext cx="9145487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1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B2049"/>
          </a:solidFill>
          <a:latin typeface="Book Antiqua" pitchFamily="18" charset="0"/>
          <a:ea typeface="ＭＳ Ｐゴシック" pitchFamily="12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29124"/>
        </a:buClr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29124"/>
        </a:buClr>
        <a:buChar char="–"/>
        <a:defRPr sz="2800">
          <a:solidFill>
            <a:schemeClr val="tx1"/>
          </a:solidFill>
          <a:latin typeface="Calibri" pitchFamily="34" charset="0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E29124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E29124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E29124"/>
        </a:buClr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from the Dismal Science</a:t>
            </a:r>
          </a:p>
        </p:txBody>
      </p:sp>
    </p:spTree>
    <p:extLst>
      <p:ext uri="{BB962C8B-B14F-4D97-AF65-F5344CB8AC3E}">
        <p14:creationId xmlns:p14="http://schemas.microsoft.com/office/powerpoint/2010/main" val="336515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7CE769-206C-F939-4558-FD7652DA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Government Interest Payments</a:t>
            </a:r>
          </a:p>
        </p:txBody>
      </p:sp>
      <p:pic>
        <p:nvPicPr>
          <p:cNvPr id="4" name="Picture 3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7923639C-0CCB-E601-82BB-374EF1362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901700"/>
            <a:ext cx="7581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5B1C3E-2C26-EB18-9147-5FB690639F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066800"/>
                <a:ext cx="7086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8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𝐷𝑒𝑏𝑡</m:t>
                          </m:r>
                        </m:num>
                        <m:den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𝐺𝐷𝑃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5B1C3E-2C26-EB18-9147-5FB690639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066800"/>
                <a:ext cx="7086600" cy="5029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9BFEC11-961B-765A-C9DC-ED0B6183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AI come to the rescue?</a:t>
            </a:r>
          </a:p>
        </p:txBody>
      </p:sp>
    </p:spTree>
    <p:extLst>
      <p:ext uri="{BB962C8B-B14F-4D97-AF65-F5344CB8AC3E}">
        <p14:creationId xmlns:p14="http://schemas.microsoft.com/office/powerpoint/2010/main" val="227292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26E60-E07A-96B3-91F4-F6D7BEE6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SAAR GDP Growth Quarterly</a:t>
            </a:r>
          </a:p>
        </p:txBody>
      </p:sp>
      <p:pic>
        <p:nvPicPr>
          <p:cNvPr id="5" name="Picture 4" descr="A graph showing the growth of the average gdp&#10;&#10;Description automatically generated">
            <a:extLst>
              <a:ext uri="{FF2B5EF4-FFF2-40B4-BE49-F238E27FC236}">
                <a16:creationId xmlns:a16="http://schemas.microsoft.com/office/drawing/2014/main" id="{3542DFDB-82E1-CCD4-CC18-FC410700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79500"/>
            <a:ext cx="7048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8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A9497F-87EC-0146-7A79-A1FB27D1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4104"/>
            <a:ext cx="9144000" cy="1164896"/>
          </a:xfrm>
        </p:spPr>
        <p:txBody>
          <a:bodyPr/>
          <a:lstStyle/>
          <a:p>
            <a:pPr algn="ctr"/>
            <a:r>
              <a:rPr lang="en-US" dirty="0"/>
              <a:t>CBO Forecasts</a:t>
            </a:r>
          </a:p>
        </p:txBody>
      </p:sp>
    </p:spTree>
    <p:extLst>
      <p:ext uri="{BB962C8B-B14F-4D97-AF65-F5344CB8AC3E}">
        <p14:creationId xmlns:p14="http://schemas.microsoft.com/office/powerpoint/2010/main" val="85679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3129FB-1DA4-F86C-FC4F-B74EF274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CBO Forecast of Annual GDP Growth</a:t>
            </a:r>
          </a:p>
        </p:txBody>
      </p:sp>
      <p:pic>
        <p:nvPicPr>
          <p:cNvPr id="5" name="Picture 4" descr="A graph showing the number of years&#10;&#10;Description automatically generated">
            <a:extLst>
              <a:ext uri="{FF2B5EF4-FFF2-40B4-BE49-F238E27FC236}">
                <a16:creationId xmlns:a16="http://schemas.microsoft.com/office/drawing/2014/main" id="{5CBB4C9D-200A-BD5C-E73E-5DAD67D21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581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1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C478C-EE5B-4C63-02F7-AF64272C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CBO Ten-Year Note Real Rate Forecast</a:t>
            </a:r>
          </a:p>
        </p:txBody>
      </p:sp>
      <p:pic>
        <p:nvPicPr>
          <p:cNvPr id="5" name="Picture 4" descr="A graph showing the growth of the year&#10;&#10;Description automatically generated">
            <a:extLst>
              <a:ext uri="{FF2B5EF4-FFF2-40B4-BE49-F238E27FC236}">
                <a16:creationId xmlns:a16="http://schemas.microsoft.com/office/drawing/2014/main" id="{2C406BD6-503B-57D3-9AD1-50257D782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79500"/>
            <a:ext cx="7048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3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CEB981-5C70-FE38-B99A-D37C1ADD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CBO Inflation Forecast</a:t>
            </a:r>
          </a:p>
        </p:txBody>
      </p:sp>
      <p:pic>
        <p:nvPicPr>
          <p:cNvPr id="5" name="Picture 4" descr="A graph showing the number of years&#10;&#10;Description automatically generated">
            <a:extLst>
              <a:ext uri="{FF2B5EF4-FFF2-40B4-BE49-F238E27FC236}">
                <a16:creationId xmlns:a16="http://schemas.microsoft.com/office/drawing/2014/main" id="{E95BC6D2-7C23-B027-BAC8-E05551702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79500"/>
            <a:ext cx="7048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6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BD9EC2-66C5-9021-E66B-11F3AC16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CBO 10-Year Nominal Forecast </a:t>
            </a:r>
          </a:p>
        </p:txBody>
      </p:sp>
      <p:pic>
        <p:nvPicPr>
          <p:cNvPr id="5" name="Picture 4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DFADA068-D086-21CA-B5FC-8011E272D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79500"/>
            <a:ext cx="7048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FCF21A-0038-D29A-B900-CE3B6DD1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Federal Deficits sustainable?</a:t>
            </a:r>
          </a:p>
        </p:txBody>
      </p:sp>
      <p:pic>
        <p:nvPicPr>
          <p:cNvPr id="5" name="Picture 4" descr="A graph showing the number of years&#10;&#10;Description automatically generated">
            <a:extLst>
              <a:ext uri="{FF2B5EF4-FFF2-40B4-BE49-F238E27FC236}">
                <a16:creationId xmlns:a16="http://schemas.microsoft.com/office/drawing/2014/main" id="{9557C4F2-F5CC-E8F6-8A03-D3E4ABAF3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79500"/>
            <a:ext cx="7048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0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8528AC-09FA-6B15-2531-8EC258CA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2, CBO’s LTBO Deficits 2024-2054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90BD7-6BA2-B288-38CB-FBFD8C22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79637"/>
            <a:ext cx="7772400" cy="46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4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E545F-0120-39D6-4579-5A63A4E2A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959671-FF93-40E6-FB87-0524DEC7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800600"/>
          </a:xfrm>
        </p:spPr>
        <p:txBody>
          <a:bodyPr/>
          <a:lstStyle/>
          <a:p>
            <a:r>
              <a:rPr lang="en-US" dirty="0"/>
              <a:t>85% of economists forecast a 2023 recession </a:t>
            </a:r>
          </a:p>
          <a:p>
            <a:r>
              <a:rPr lang="en-US" dirty="0" err="1"/>
              <a:t>Nouriel</a:t>
            </a:r>
            <a:r>
              <a:rPr lang="en-US" dirty="0"/>
              <a:t> Roubini’s forecast in 2022 was essentially that the Fed couldn’t raise interest rates in 2023:</a:t>
            </a:r>
          </a:p>
          <a:p>
            <a:pPr lvl="1"/>
            <a:r>
              <a:rPr lang="en-US" dirty="0"/>
              <a:t>Raising interest rates increases Government Interest Costs too much</a:t>
            </a:r>
          </a:p>
          <a:p>
            <a:pPr lvl="1"/>
            <a:r>
              <a:rPr lang="en-US" dirty="0"/>
              <a:t>So, Fed can’t manage inflation</a:t>
            </a:r>
          </a:p>
          <a:p>
            <a:r>
              <a:rPr lang="en-US" dirty="0"/>
              <a:t>A great test of Macroeconomic Theory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A9AA1-DD87-2143-23D9-DE1C7D23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US Economy</a:t>
            </a:r>
          </a:p>
        </p:txBody>
      </p:sp>
    </p:spTree>
    <p:extLst>
      <p:ext uri="{BB962C8B-B14F-4D97-AF65-F5344CB8AC3E}">
        <p14:creationId xmlns:p14="http://schemas.microsoft.com/office/powerpoint/2010/main" val="315272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813659-B95D-A623-F7AB-592BB7FC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Gallup-Historically Low Faith in U.S. Institutions Continues</a:t>
            </a:r>
            <a:br>
              <a:rPr lang="en-US" sz="2400" dirty="0"/>
            </a:br>
            <a:r>
              <a:rPr lang="en-US" sz="2400" dirty="0"/>
              <a:t>July 6, 2023</a:t>
            </a:r>
          </a:p>
        </p:txBody>
      </p:sp>
      <p:pic>
        <p:nvPicPr>
          <p:cNvPr id="5" name="Picture 4" descr="A graph of growth in the united states&#10;&#10;Description automatically generated">
            <a:extLst>
              <a:ext uri="{FF2B5EF4-FFF2-40B4-BE49-F238E27FC236}">
                <a16:creationId xmlns:a16="http://schemas.microsoft.com/office/drawing/2014/main" id="{3A622AE8-BB67-4AFC-A9F5-A39442BF1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63447"/>
            <a:ext cx="6098835" cy="51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4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C94095-A520-EFDB-3FF1-4E43D53C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4724400"/>
          </a:xfrm>
        </p:spPr>
        <p:txBody>
          <a:bodyPr/>
          <a:lstStyle/>
          <a:p>
            <a:r>
              <a:rPr lang="en-US" dirty="0"/>
              <a:t>Government spending rises (no tax increase)</a:t>
            </a:r>
          </a:p>
          <a:p>
            <a:pPr lvl="1"/>
            <a:r>
              <a:rPr lang="en-US" dirty="0"/>
              <a:t>National saving falls</a:t>
            </a:r>
          </a:p>
          <a:p>
            <a:pPr marL="971550" lvl="1" indent="-457200"/>
            <a:r>
              <a:rPr lang="en-US" dirty="0"/>
              <a:t>If the Fed sells the debt</a:t>
            </a:r>
          </a:p>
          <a:p>
            <a:pPr marL="1314450" lvl="2" indent="-457200"/>
            <a:r>
              <a:rPr lang="en-US" dirty="0"/>
              <a:t>Interest rates rise crowding out private saving</a:t>
            </a:r>
          </a:p>
          <a:p>
            <a:pPr lvl="1"/>
            <a:r>
              <a:rPr lang="en-US" dirty="0"/>
              <a:t>If the Fed buys the debt</a:t>
            </a:r>
          </a:p>
          <a:p>
            <a:pPr lvl="2"/>
            <a:r>
              <a:rPr lang="en-US" dirty="0"/>
              <a:t>Increases money supply -</a:t>
            </a:r>
            <a:r>
              <a:rPr lang="en-US" dirty="0">
                <a:latin typeface="Symbol" pitchFamily="2" charset="2"/>
              </a:rPr>
              <a:t>&gt;</a:t>
            </a:r>
            <a:r>
              <a:rPr lang="en-US" dirty="0"/>
              <a:t> Inflation</a:t>
            </a:r>
          </a:p>
          <a:p>
            <a:pPr lvl="2"/>
            <a:r>
              <a:rPr lang="en-US" dirty="0"/>
              <a:t>Fed must soon combat with increased </a:t>
            </a:r>
            <a:r>
              <a:rPr lang="en-US"/>
              <a:t>interest rates</a:t>
            </a:r>
            <a:endParaRPr lang="en-US" dirty="0"/>
          </a:p>
          <a:p>
            <a:pPr lvl="1"/>
            <a:r>
              <a:rPr lang="en-US" dirty="0"/>
              <a:t>Mixing Fiscal and Monetary Policy a bit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DF2E8-33DB-CA40-4E10-94737406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School Economics (simplified version)</a:t>
            </a:r>
          </a:p>
        </p:txBody>
      </p:sp>
    </p:spTree>
    <p:extLst>
      <p:ext uri="{BB962C8B-B14F-4D97-AF65-F5344CB8AC3E}">
        <p14:creationId xmlns:p14="http://schemas.microsoft.com/office/powerpoint/2010/main" val="249906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CFFA0-6A92-7FB6-0E05-80941CF17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C565F2-553D-859C-4F48-B9D46923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Surplus as a percent of GDP</a:t>
            </a:r>
          </a:p>
        </p:txBody>
      </p:sp>
      <p:pic>
        <p:nvPicPr>
          <p:cNvPr id="7" name="Picture 6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77ADE53C-35DC-E22A-EAE6-50FBDDB00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65122"/>
            <a:ext cx="7581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4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71316F-05CC-2F7A-1F1D-F77AD187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Federal Debt</a:t>
            </a:r>
          </a:p>
        </p:txBody>
      </p:sp>
      <p:pic>
        <p:nvPicPr>
          <p:cNvPr id="4" name="Picture 3" descr="A graph showing the growth of the year&#10;&#10;Description automatically generated">
            <a:extLst>
              <a:ext uri="{FF2B5EF4-FFF2-40B4-BE49-F238E27FC236}">
                <a16:creationId xmlns:a16="http://schemas.microsoft.com/office/drawing/2014/main" id="{5D4016F5-D17B-FE1C-AE1B-88D09F571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901700"/>
            <a:ext cx="7581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4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F648E2-8331-C2BD-D2DD-890C676A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(Nominal)</a:t>
            </a:r>
          </a:p>
        </p:txBody>
      </p:sp>
      <p:pic>
        <p:nvPicPr>
          <p:cNvPr id="7" name="Picture 6" descr="A graph showing the growth of the quarter&#10;&#10;Description automatically generated">
            <a:extLst>
              <a:ext uri="{FF2B5EF4-FFF2-40B4-BE49-F238E27FC236}">
                <a16:creationId xmlns:a16="http://schemas.microsoft.com/office/drawing/2014/main" id="{39724BA1-A850-8F79-7412-76F7E4A60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79500"/>
            <a:ext cx="7048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8144BF-6BF7-5E9B-74DC-1BB49669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Debt to GDP ratio</a:t>
            </a:r>
          </a:p>
        </p:txBody>
      </p:sp>
      <p:pic>
        <p:nvPicPr>
          <p:cNvPr id="6" name="Picture 5" descr="A graph showing the growth of the year&#10;&#10;Description automatically generated">
            <a:extLst>
              <a:ext uri="{FF2B5EF4-FFF2-40B4-BE49-F238E27FC236}">
                <a16:creationId xmlns:a16="http://schemas.microsoft.com/office/drawing/2014/main" id="{02D8CC5B-BD23-B8F0-FA78-9210FFBD6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79500"/>
            <a:ext cx="7048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1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9BF71E-E175-AF3B-8457-23C22527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 Held Debt and Money Supply</a:t>
            </a:r>
          </a:p>
        </p:txBody>
      </p:sp>
      <p:pic>
        <p:nvPicPr>
          <p:cNvPr id="4" name="Picture 3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C42BC4F0-2F70-7AFF-E48A-685F186E2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0" y="963447"/>
            <a:ext cx="7581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BB7DA1-62DC-3AAF-BA95-B3E0FE4E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</a:p>
        </p:txBody>
      </p:sp>
      <p:pic>
        <p:nvPicPr>
          <p:cNvPr id="5" name="Picture 4" descr="A graph showing the growth of the year&#10;&#10;Description automatically generated">
            <a:extLst>
              <a:ext uri="{FF2B5EF4-FFF2-40B4-BE49-F238E27FC236}">
                <a16:creationId xmlns:a16="http://schemas.microsoft.com/office/drawing/2014/main" id="{356F0D97-133A-2256-BC28-298A7B517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901700"/>
            <a:ext cx="7581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54047"/>
      </p:ext>
    </p:extLst>
  </p:cSld>
  <p:clrMapOvr>
    <a:masterClrMapping/>
  </p:clrMapOvr>
</p:sld>
</file>

<file path=ppt/theme/theme1.xml><?xml version="1.0" encoding="utf-8"?>
<a:theme xmlns:a="http://schemas.openxmlformats.org/drawingml/2006/main" name="COB_PPT_R3">
  <a:themeElements>
    <a:clrScheme name="COB_PPT_R3 13">
      <a:dk1>
        <a:srgbClr val="3B2049"/>
      </a:dk1>
      <a:lt1>
        <a:srgbClr val="FFFFFF"/>
      </a:lt1>
      <a:dk2>
        <a:srgbClr val="3C204A"/>
      </a:dk2>
      <a:lt2>
        <a:srgbClr val="808080"/>
      </a:lt2>
      <a:accent1>
        <a:srgbClr val="E29124"/>
      </a:accent1>
      <a:accent2>
        <a:srgbClr val="6A4681"/>
      </a:accent2>
      <a:accent3>
        <a:srgbClr val="FFFFFF"/>
      </a:accent3>
      <a:accent4>
        <a:srgbClr val="311A3D"/>
      </a:accent4>
      <a:accent5>
        <a:srgbClr val="EEC7AC"/>
      </a:accent5>
      <a:accent6>
        <a:srgbClr val="5F3F74"/>
      </a:accent6>
      <a:hlink>
        <a:srgbClr val="EFAE68"/>
      </a:hlink>
      <a:folHlink>
        <a:srgbClr val="47AA69"/>
      </a:folHlink>
    </a:clrScheme>
    <a:fontScheme name="Custom 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1" charset="-128"/>
          </a:defRPr>
        </a:defPPr>
      </a:lstStyle>
    </a:lnDef>
  </a:objectDefaults>
  <a:extraClrSchemeLst>
    <a:extraClrScheme>
      <a:clrScheme name="COB_PPT_R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13">
        <a:dk1>
          <a:srgbClr val="3B2049"/>
        </a:dk1>
        <a:lt1>
          <a:srgbClr val="FFFFFF"/>
        </a:lt1>
        <a:dk2>
          <a:srgbClr val="3C204A"/>
        </a:dk2>
        <a:lt2>
          <a:srgbClr val="808080"/>
        </a:lt2>
        <a:accent1>
          <a:srgbClr val="E29124"/>
        </a:accent1>
        <a:accent2>
          <a:srgbClr val="6A4681"/>
        </a:accent2>
        <a:accent3>
          <a:srgbClr val="FFFFFF"/>
        </a:accent3>
        <a:accent4>
          <a:srgbClr val="311A3D"/>
        </a:accent4>
        <a:accent5>
          <a:srgbClr val="EEC7AC"/>
        </a:accent5>
        <a:accent6>
          <a:srgbClr val="5F3F74"/>
        </a:accent6>
        <a:hlink>
          <a:srgbClr val="EFAE68"/>
        </a:hlink>
        <a:folHlink>
          <a:srgbClr val="47AA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B_PPT_R3">
  <a:themeElements>
    <a:clrScheme name="COB_PPT_R3 13">
      <a:dk1>
        <a:srgbClr val="3B2049"/>
      </a:dk1>
      <a:lt1>
        <a:srgbClr val="FFFFFF"/>
      </a:lt1>
      <a:dk2>
        <a:srgbClr val="3C204A"/>
      </a:dk2>
      <a:lt2>
        <a:srgbClr val="808080"/>
      </a:lt2>
      <a:accent1>
        <a:srgbClr val="E29124"/>
      </a:accent1>
      <a:accent2>
        <a:srgbClr val="6A4681"/>
      </a:accent2>
      <a:accent3>
        <a:srgbClr val="FFFFFF"/>
      </a:accent3>
      <a:accent4>
        <a:srgbClr val="311A3D"/>
      </a:accent4>
      <a:accent5>
        <a:srgbClr val="EEC7AC"/>
      </a:accent5>
      <a:accent6>
        <a:srgbClr val="5F3F74"/>
      </a:accent6>
      <a:hlink>
        <a:srgbClr val="EFAE68"/>
      </a:hlink>
      <a:folHlink>
        <a:srgbClr val="47AA69"/>
      </a:folHlink>
    </a:clrScheme>
    <a:fontScheme name="Custom 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1" charset="-128"/>
          </a:defRPr>
        </a:defPPr>
      </a:lstStyle>
    </a:lnDef>
  </a:objectDefaults>
  <a:extraClrSchemeLst>
    <a:extraClrScheme>
      <a:clrScheme name="COB_PPT_R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_PPT_R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_PPT_R3 13">
        <a:dk1>
          <a:srgbClr val="3B2049"/>
        </a:dk1>
        <a:lt1>
          <a:srgbClr val="FFFFFF"/>
        </a:lt1>
        <a:dk2>
          <a:srgbClr val="3C204A"/>
        </a:dk2>
        <a:lt2>
          <a:srgbClr val="808080"/>
        </a:lt2>
        <a:accent1>
          <a:srgbClr val="E29124"/>
        </a:accent1>
        <a:accent2>
          <a:srgbClr val="6A4681"/>
        </a:accent2>
        <a:accent3>
          <a:srgbClr val="FFFFFF"/>
        </a:accent3>
        <a:accent4>
          <a:srgbClr val="311A3D"/>
        </a:accent4>
        <a:accent5>
          <a:srgbClr val="EEC7AC"/>
        </a:accent5>
        <a:accent6>
          <a:srgbClr val="5F3F74"/>
        </a:accent6>
        <a:hlink>
          <a:srgbClr val="EFAE68"/>
        </a:hlink>
        <a:folHlink>
          <a:srgbClr val="47AA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e xmlns="ec1cbc84-a210-4496-bc46-034c2dbb56a0">true</Active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663058CEAAF4C8C4DBEAFED9DD2CB" ma:contentTypeVersion="2" ma:contentTypeDescription="Create a new document." ma:contentTypeScope="" ma:versionID="7791f4e1d1540466c986a9bb7a498bba">
  <xsd:schema xmlns:xsd="http://www.w3.org/2001/XMLSchema" xmlns:xs="http://www.w3.org/2001/XMLSchema" xmlns:p="http://schemas.microsoft.com/office/2006/metadata/properties" xmlns:ns1="http://schemas.microsoft.com/sharepoint/v3" xmlns:ns2="ec1cbc84-a210-4496-bc46-034c2dbb56a0" targetNamespace="http://schemas.microsoft.com/office/2006/metadata/properties" ma:root="true" ma:fieldsID="4fe59f7492ad7415c5ae966ffa82d35f" ns1:_="" ns2:_="">
    <xsd:import namespace="http://schemas.microsoft.com/sharepoint/v3"/>
    <xsd:import namespace="ec1cbc84-a210-4496-bc46-034c2dbb56a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c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cbc84-a210-4496-bc46-034c2dbb56a0" elementFormDefault="qualified">
    <xsd:import namespace="http://schemas.microsoft.com/office/2006/documentManagement/types"/>
    <xsd:import namespace="http://schemas.microsoft.com/office/infopath/2007/PartnerControls"/>
    <xsd:element name="Active" ma:index="10" nillable="true" ma:displayName="Active" ma:default="1" ma:internalName="Acti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YearRang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2CD214-C86E-43E9-ADE4-E2F8E08C5247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sharepoint/v3"/>
    <ds:schemaRef ds:uri="http://purl.org/dc/terms/"/>
    <ds:schemaRef ds:uri="ec1cbc84-a210-4496-bc46-034c2dbb5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3F8DAC-ACA5-49E0-BE88-6157A48498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13DB45-2815-4819-9A45-AD15526FC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1cbc84-a210-4496-bc46-034c2dbb5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College Template</Template>
  <TotalTime>9306</TotalTime>
  <Words>202</Words>
  <Application>Microsoft Macintosh PowerPoint</Application>
  <PresentationFormat>On-screen Show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Book Antiqua</vt:lpstr>
      <vt:lpstr>Calibri</vt:lpstr>
      <vt:lpstr>Cambria Math</vt:lpstr>
      <vt:lpstr>Frutiger 45 Light</vt:lpstr>
      <vt:lpstr>Frutiger 65 Bold</vt:lpstr>
      <vt:lpstr>Symbol</vt:lpstr>
      <vt:lpstr>COB_PPT_R3</vt:lpstr>
      <vt:lpstr>1_COB_PPT_R3</vt:lpstr>
      <vt:lpstr>Views from the Dismal Science</vt:lpstr>
      <vt:lpstr>The Current US Economy</vt:lpstr>
      <vt:lpstr>Old School Economics (simplified version)</vt:lpstr>
      <vt:lpstr>Federal Surplus as a percent of GDP</vt:lpstr>
      <vt:lpstr>Total Federal Debt</vt:lpstr>
      <vt:lpstr>GDP (Nominal)</vt:lpstr>
      <vt:lpstr>US Debt to GDP ratio</vt:lpstr>
      <vt:lpstr>Fed Held Debt and Money Supply</vt:lpstr>
      <vt:lpstr>Inflation </vt:lpstr>
      <vt:lpstr>Federal Government Interest Payments</vt:lpstr>
      <vt:lpstr>Will AI come to the rescue?</vt:lpstr>
      <vt:lpstr>SAAR GDP Growth Quarterly</vt:lpstr>
      <vt:lpstr>CBO Forecasts</vt:lpstr>
      <vt:lpstr>CBO Forecast of Annual GDP Growth</vt:lpstr>
      <vt:lpstr>CBO Ten-Year Note Real Rate Forecast</vt:lpstr>
      <vt:lpstr>CBO Inflation Forecast</vt:lpstr>
      <vt:lpstr>CBO 10-Year Nominal Forecast </vt:lpstr>
      <vt:lpstr>Are Federal Deficits sustainable?</vt:lpstr>
      <vt:lpstr>Page 2, CBO’s LTBO Deficits 2024-2054</vt:lpstr>
      <vt:lpstr>Gallup-Historically Low Faith in U.S. Institutions Continues July 6, 2023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Impact Methodology and Preliminary Results</dc:title>
  <dc:creator>Jenn Conner</dc:creator>
  <cp:lastModifiedBy>Dek Terrell</cp:lastModifiedBy>
  <cp:revision>23</cp:revision>
  <dcterms:created xsi:type="dcterms:W3CDTF">2013-12-04T22:05:22Z</dcterms:created>
  <dcterms:modified xsi:type="dcterms:W3CDTF">2024-04-04T21:03:44Z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0x010100E53663058CEAAF4C8C4DBEAFED9DD2CB</vt:lpwstr>
  </property>
</Properties>
</file>