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4"/>
  </p:notesMasterIdLst>
  <p:sldIdLst>
    <p:sldId id="285" r:id="rId2"/>
    <p:sldId id="270" r:id="rId3"/>
    <p:sldId id="281" r:id="rId4"/>
    <p:sldId id="271" r:id="rId5"/>
    <p:sldId id="272" r:id="rId6"/>
    <p:sldId id="276" r:id="rId7"/>
    <p:sldId id="274" r:id="rId8"/>
    <p:sldId id="273" r:id="rId9"/>
    <p:sldId id="277" r:id="rId10"/>
    <p:sldId id="292" r:id="rId11"/>
    <p:sldId id="282" r:id="rId12"/>
    <p:sldId id="275" r:id="rId13"/>
    <p:sldId id="278" r:id="rId14"/>
    <p:sldId id="279" r:id="rId15"/>
    <p:sldId id="283" r:id="rId16"/>
    <p:sldId id="280" r:id="rId17"/>
    <p:sldId id="284" r:id="rId18"/>
    <p:sldId id="286" r:id="rId19"/>
    <p:sldId id="291" r:id="rId20"/>
    <p:sldId id="289" r:id="rId21"/>
    <p:sldId id="290"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3B3B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91" d="100"/>
          <a:sy n="91" d="100"/>
        </p:scale>
        <p:origin x="14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anick, Cory G." userId="3f61ac6e-4cc3-4e7d-bd25-a9d7da494bf8" providerId="ADAL" clId="{5E54667A-349C-43FF-9BD3-C3C3C09F3C42}"/>
    <pc:docChg chg="custSel addSld delSld modSld sldOrd">
      <pc:chgData name="Kalanick, Cory G." userId="3f61ac6e-4cc3-4e7d-bd25-a9d7da494bf8" providerId="ADAL" clId="{5E54667A-349C-43FF-9BD3-C3C3C09F3C42}" dt="2024-04-03T18:31:39.765" v="584" actId="20577"/>
      <pc:docMkLst>
        <pc:docMk/>
      </pc:docMkLst>
      <pc:sldChg chg="ord">
        <pc:chgData name="Kalanick, Cory G." userId="3f61ac6e-4cc3-4e7d-bd25-a9d7da494bf8" providerId="ADAL" clId="{5E54667A-349C-43FF-9BD3-C3C3C09F3C42}" dt="2024-04-03T18:21:42.264" v="52"/>
        <pc:sldMkLst>
          <pc:docMk/>
          <pc:sldMk cId="106242039" sldId="286"/>
        </pc:sldMkLst>
      </pc:sldChg>
      <pc:sldChg chg="new del">
        <pc:chgData name="Kalanick, Cory G." userId="3f61ac6e-4cc3-4e7d-bd25-a9d7da494bf8" providerId="ADAL" clId="{5E54667A-349C-43FF-9BD3-C3C3C09F3C42}" dt="2024-04-03T18:21:37.404" v="50" actId="47"/>
        <pc:sldMkLst>
          <pc:docMk/>
          <pc:sldMk cId="3084775282" sldId="288"/>
        </pc:sldMkLst>
      </pc:sldChg>
      <pc:sldChg chg="addSp delSp modSp new mod modAnim">
        <pc:chgData name="Kalanick, Cory G." userId="3f61ac6e-4cc3-4e7d-bd25-a9d7da494bf8" providerId="ADAL" clId="{5E54667A-349C-43FF-9BD3-C3C3C09F3C42}" dt="2024-04-03T18:23:17.554" v="57"/>
        <pc:sldMkLst>
          <pc:docMk/>
          <pc:sldMk cId="1432855014" sldId="289"/>
        </pc:sldMkLst>
        <pc:spChg chg="mod">
          <ac:chgData name="Kalanick, Cory G." userId="3f61ac6e-4cc3-4e7d-bd25-a9d7da494bf8" providerId="ADAL" clId="{5E54667A-349C-43FF-9BD3-C3C3C09F3C42}" dt="2024-04-03T18:21:33.788" v="49" actId="313"/>
          <ac:spMkLst>
            <pc:docMk/>
            <pc:sldMk cId="1432855014" sldId="289"/>
            <ac:spMk id="2" creationId="{89DCE393-2266-74AD-A9EB-FF02D47AAD05}"/>
          </ac:spMkLst>
        </pc:spChg>
        <pc:spChg chg="del">
          <ac:chgData name="Kalanick, Cory G." userId="3f61ac6e-4cc3-4e7d-bd25-a9d7da494bf8" providerId="ADAL" clId="{5E54667A-349C-43FF-9BD3-C3C3C09F3C42}" dt="2024-04-03T18:18:07.919" v="26" actId="22"/>
          <ac:spMkLst>
            <pc:docMk/>
            <pc:sldMk cId="1432855014" sldId="289"/>
            <ac:spMk id="3" creationId="{8D7F2BE9-0661-0AA5-E090-785586C487D5}"/>
          </ac:spMkLst>
        </pc:spChg>
        <pc:picChg chg="add mod ord">
          <ac:chgData name="Kalanick, Cory G." userId="3f61ac6e-4cc3-4e7d-bd25-a9d7da494bf8" providerId="ADAL" clId="{5E54667A-349C-43FF-9BD3-C3C3C09F3C42}" dt="2024-04-03T18:21:49.188" v="54" actId="1076"/>
          <ac:picMkLst>
            <pc:docMk/>
            <pc:sldMk cId="1432855014" sldId="289"/>
            <ac:picMk id="5" creationId="{DDF1EC88-5C20-F39A-63FB-E84E5407009B}"/>
          </ac:picMkLst>
        </pc:picChg>
      </pc:sldChg>
      <pc:sldChg chg="addSp delSp modSp new mod">
        <pc:chgData name="Kalanick, Cory G." userId="3f61ac6e-4cc3-4e7d-bd25-a9d7da494bf8" providerId="ADAL" clId="{5E54667A-349C-43FF-9BD3-C3C3C09F3C42}" dt="2024-04-03T18:21:29.111" v="48" actId="1076"/>
        <pc:sldMkLst>
          <pc:docMk/>
          <pc:sldMk cId="1887599671" sldId="290"/>
        </pc:sldMkLst>
        <pc:spChg chg="mod">
          <ac:chgData name="Kalanick, Cory G." userId="3f61ac6e-4cc3-4e7d-bd25-a9d7da494bf8" providerId="ADAL" clId="{5E54667A-349C-43FF-9BD3-C3C3C09F3C42}" dt="2024-04-03T18:18:30.190" v="38" actId="20577"/>
          <ac:spMkLst>
            <pc:docMk/>
            <pc:sldMk cId="1887599671" sldId="290"/>
            <ac:spMk id="2" creationId="{17769118-89D6-F4E2-F0B4-44AF6EB066CB}"/>
          </ac:spMkLst>
        </pc:spChg>
        <pc:spChg chg="del">
          <ac:chgData name="Kalanick, Cory G." userId="3f61ac6e-4cc3-4e7d-bd25-a9d7da494bf8" providerId="ADAL" clId="{5E54667A-349C-43FF-9BD3-C3C3C09F3C42}" dt="2024-04-03T18:20:07.949" v="39" actId="22"/>
          <ac:spMkLst>
            <pc:docMk/>
            <pc:sldMk cId="1887599671" sldId="290"/>
            <ac:spMk id="3" creationId="{D92F401E-3D27-5F5F-A33B-4AE3771D3A27}"/>
          </ac:spMkLst>
        </pc:spChg>
        <pc:picChg chg="add mod ord">
          <ac:chgData name="Kalanick, Cory G." userId="3f61ac6e-4cc3-4e7d-bd25-a9d7da494bf8" providerId="ADAL" clId="{5E54667A-349C-43FF-9BD3-C3C3C09F3C42}" dt="2024-04-03T18:21:02.260" v="45" actId="1076"/>
          <ac:picMkLst>
            <pc:docMk/>
            <pc:sldMk cId="1887599671" sldId="290"/>
            <ac:picMk id="5" creationId="{BE66D9BF-3B6B-9329-784E-77FAA12F2CDD}"/>
          </ac:picMkLst>
        </pc:picChg>
        <pc:picChg chg="add mod">
          <ac:chgData name="Kalanick, Cory G." userId="3f61ac6e-4cc3-4e7d-bd25-a9d7da494bf8" providerId="ADAL" clId="{5E54667A-349C-43FF-9BD3-C3C3C09F3C42}" dt="2024-04-03T18:21:29.111" v="48" actId="1076"/>
          <ac:picMkLst>
            <pc:docMk/>
            <pc:sldMk cId="1887599671" sldId="290"/>
            <ac:picMk id="7" creationId="{415C0B9E-9702-03F7-E002-B46BFA0DFF08}"/>
          </ac:picMkLst>
        </pc:picChg>
      </pc:sldChg>
      <pc:sldChg chg="addSp delSp modSp new mod">
        <pc:chgData name="Kalanick, Cory G." userId="3f61ac6e-4cc3-4e7d-bd25-a9d7da494bf8" providerId="ADAL" clId="{5E54667A-349C-43FF-9BD3-C3C3C09F3C42}" dt="2024-04-03T18:31:39.765" v="584" actId="20577"/>
        <pc:sldMkLst>
          <pc:docMk/>
          <pc:sldMk cId="2446822495" sldId="291"/>
        </pc:sldMkLst>
        <pc:spChg chg="mod">
          <ac:chgData name="Kalanick, Cory G." userId="3f61ac6e-4cc3-4e7d-bd25-a9d7da494bf8" providerId="ADAL" clId="{5E54667A-349C-43FF-9BD3-C3C3C09F3C42}" dt="2024-04-03T18:24:31.929" v="181" actId="27636"/>
          <ac:spMkLst>
            <pc:docMk/>
            <pc:sldMk cId="2446822495" sldId="291"/>
            <ac:spMk id="2" creationId="{F283665C-691F-A7AC-9381-10E6B51331AB}"/>
          </ac:spMkLst>
        </pc:spChg>
        <pc:spChg chg="add del mod">
          <ac:chgData name="Kalanick, Cory G." userId="3f61ac6e-4cc3-4e7d-bd25-a9d7da494bf8" providerId="ADAL" clId="{5E54667A-349C-43FF-9BD3-C3C3C09F3C42}" dt="2024-04-03T18:24:35.117" v="183"/>
          <ac:spMkLst>
            <pc:docMk/>
            <pc:sldMk cId="2446822495" sldId="291"/>
            <ac:spMk id="3" creationId="{947C02C2-5F55-6794-E9A9-17EEF1F70F1B}"/>
          </ac:spMkLst>
        </pc:spChg>
        <pc:graphicFrameChg chg="add del mod modGraphic">
          <ac:chgData name="Kalanick, Cory G." userId="3f61ac6e-4cc3-4e7d-bd25-a9d7da494bf8" providerId="ADAL" clId="{5E54667A-349C-43FF-9BD3-C3C3C09F3C42}" dt="2024-04-03T18:26:57.751" v="204" actId="478"/>
          <ac:graphicFrameMkLst>
            <pc:docMk/>
            <pc:sldMk cId="2446822495" sldId="291"/>
            <ac:graphicFrameMk id="4" creationId="{8ECA9878-9BCB-C902-BC00-AA1B3CBB20AA}"/>
          </ac:graphicFrameMkLst>
        </pc:graphicFrameChg>
        <pc:graphicFrameChg chg="add mod modGraphic">
          <ac:chgData name="Kalanick, Cory G." userId="3f61ac6e-4cc3-4e7d-bd25-a9d7da494bf8" providerId="ADAL" clId="{5E54667A-349C-43FF-9BD3-C3C3C09F3C42}" dt="2024-04-03T18:31:39.765" v="584" actId="20577"/>
          <ac:graphicFrameMkLst>
            <pc:docMk/>
            <pc:sldMk cId="2446822495" sldId="291"/>
            <ac:graphicFrameMk id="5" creationId="{4D835CE7-8A28-C8AF-B2A0-A42E7B0D874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81BBF8-3E67-4756-93B5-34837D44773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2F875F6-CC95-4274-9C48-361230B89B01}">
      <dgm:prSet phldrT="[Text]"/>
      <dgm:spPr/>
      <dgm:t>
        <a:bodyPr/>
        <a:lstStyle/>
        <a:p>
          <a:r>
            <a:rPr lang="en-US" dirty="0"/>
            <a:t>No</a:t>
          </a:r>
        </a:p>
      </dgm:t>
    </dgm:pt>
    <dgm:pt modelId="{0C4D8FD4-3E90-4724-8B39-7E8242BB4C82}" type="parTrans" cxnId="{49B76A6C-94CD-4D7B-921A-9449A3B7CA6C}">
      <dgm:prSet/>
      <dgm:spPr/>
      <dgm:t>
        <a:bodyPr/>
        <a:lstStyle/>
        <a:p>
          <a:endParaRPr lang="en-US"/>
        </a:p>
      </dgm:t>
    </dgm:pt>
    <dgm:pt modelId="{FF01B965-6377-420B-BE4F-02C055A0D208}" type="sibTrans" cxnId="{49B76A6C-94CD-4D7B-921A-9449A3B7CA6C}">
      <dgm:prSet/>
      <dgm:spPr/>
      <dgm:t>
        <a:bodyPr/>
        <a:lstStyle/>
        <a:p>
          <a:endParaRPr lang="en-US"/>
        </a:p>
      </dgm:t>
    </dgm:pt>
    <dgm:pt modelId="{B371531E-54AE-4F55-BCA6-C5966D4A552A}">
      <dgm:prSet phldrT="[Text]"/>
      <dgm:spPr/>
      <dgm:t>
        <a:bodyPr/>
        <a:lstStyle/>
        <a:p>
          <a:r>
            <a:rPr lang="en-US" dirty="0"/>
            <a:t>Free Exercise Challenge?</a:t>
          </a:r>
        </a:p>
      </dgm:t>
    </dgm:pt>
    <dgm:pt modelId="{1146D865-3F1C-45B6-9A60-5A5423D43C09}" type="parTrans" cxnId="{E1FC406C-C1ED-49D5-AADC-CAC0EC465A93}">
      <dgm:prSet/>
      <dgm:spPr/>
      <dgm:t>
        <a:bodyPr/>
        <a:lstStyle/>
        <a:p>
          <a:endParaRPr lang="en-US"/>
        </a:p>
      </dgm:t>
    </dgm:pt>
    <dgm:pt modelId="{9AF497E4-F1AA-46B2-BD3A-5E1F09D50D55}" type="sibTrans" cxnId="{E1FC406C-C1ED-49D5-AADC-CAC0EC465A93}">
      <dgm:prSet/>
      <dgm:spPr/>
      <dgm:t>
        <a:bodyPr/>
        <a:lstStyle/>
        <a:p>
          <a:endParaRPr lang="en-US"/>
        </a:p>
      </dgm:t>
    </dgm:pt>
    <dgm:pt modelId="{4937FDF3-48D1-4D9D-8C16-23D3AFE6EEEE}">
      <dgm:prSet phldrT="[Text]"/>
      <dgm:spPr/>
      <dgm:t>
        <a:bodyPr/>
        <a:lstStyle/>
        <a:p>
          <a:r>
            <a:rPr lang="en-US" dirty="0"/>
            <a:t>Yes</a:t>
          </a:r>
        </a:p>
      </dgm:t>
    </dgm:pt>
    <dgm:pt modelId="{53F7B521-FEE1-4D91-9A7E-8864031A4027}" type="parTrans" cxnId="{E7E3747B-A8F2-4F54-B17F-25881CD6C24C}">
      <dgm:prSet/>
      <dgm:spPr/>
      <dgm:t>
        <a:bodyPr/>
        <a:lstStyle/>
        <a:p>
          <a:endParaRPr lang="en-US"/>
        </a:p>
      </dgm:t>
    </dgm:pt>
    <dgm:pt modelId="{9C77E0F5-35ED-4F2C-9D6A-146AF69EEF6E}" type="sibTrans" cxnId="{E7E3747B-A8F2-4F54-B17F-25881CD6C24C}">
      <dgm:prSet/>
      <dgm:spPr/>
      <dgm:t>
        <a:bodyPr/>
        <a:lstStyle/>
        <a:p>
          <a:endParaRPr lang="en-US"/>
        </a:p>
      </dgm:t>
    </dgm:pt>
    <dgm:pt modelId="{803E7088-8251-4C07-942B-F591EBEE21F1}">
      <dgm:prSet phldrT="[Text]"/>
      <dgm:spPr/>
      <dgm:t>
        <a:bodyPr/>
        <a:lstStyle/>
        <a:p>
          <a:r>
            <a:rPr lang="en-US" dirty="0"/>
            <a:t>Shifts Burden to Bond Counsel</a:t>
          </a:r>
        </a:p>
      </dgm:t>
    </dgm:pt>
    <dgm:pt modelId="{A059633C-DA21-48CD-BFB3-EE12823A4D04}" type="parTrans" cxnId="{4DFB3CEC-2652-4C2E-8C0B-BA192A11A764}">
      <dgm:prSet/>
      <dgm:spPr/>
      <dgm:t>
        <a:bodyPr/>
        <a:lstStyle/>
        <a:p>
          <a:endParaRPr lang="en-US"/>
        </a:p>
      </dgm:t>
    </dgm:pt>
    <dgm:pt modelId="{C8060B8D-9077-46C9-B2DF-19742B125FE7}" type="sibTrans" cxnId="{4DFB3CEC-2652-4C2E-8C0B-BA192A11A764}">
      <dgm:prSet/>
      <dgm:spPr/>
      <dgm:t>
        <a:bodyPr/>
        <a:lstStyle/>
        <a:p>
          <a:endParaRPr lang="en-US"/>
        </a:p>
      </dgm:t>
    </dgm:pt>
    <dgm:pt modelId="{76B7C3B9-E5F0-4692-B94C-A2E3C440636F}">
      <dgm:prSet phldrT="[Text]"/>
      <dgm:spPr/>
      <dgm:t>
        <a:bodyPr/>
        <a:lstStyle/>
        <a:p>
          <a:r>
            <a:rPr lang="en-US" dirty="0"/>
            <a:t>Maybe</a:t>
          </a:r>
        </a:p>
      </dgm:t>
    </dgm:pt>
    <dgm:pt modelId="{1E4A8A08-6560-49B2-A1C8-75D8A4939741}" type="parTrans" cxnId="{D5D0CA1E-7039-4450-9F41-D9F6B174D9F4}">
      <dgm:prSet/>
      <dgm:spPr/>
      <dgm:t>
        <a:bodyPr/>
        <a:lstStyle/>
        <a:p>
          <a:endParaRPr lang="en-US"/>
        </a:p>
      </dgm:t>
    </dgm:pt>
    <dgm:pt modelId="{54214DC4-F606-4A0E-86D0-9CC105798E61}" type="sibTrans" cxnId="{D5D0CA1E-7039-4450-9F41-D9F6B174D9F4}">
      <dgm:prSet/>
      <dgm:spPr/>
      <dgm:t>
        <a:bodyPr/>
        <a:lstStyle/>
        <a:p>
          <a:endParaRPr lang="en-US"/>
        </a:p>
      </dgm:t>
    </dgm:pt>
    <dgm:pt modelId="{4163ABAF-25BC-40AE-9F4D-02BC3FA2916F}">
      <dgm:prSet phldrT="[Text]"/>
      <dgm:spPr/>
      <dgm:t>
        <a:bodyPr/>
        <a:lstStyle/>
        <a:p>
          <a:r>
            <a:rPr lang="en-US"/>
            <a:t>Relaxed standard, but…</a:t>
          </a:r>
          <a:endParaRPr lang="en-US" dirty="0"/>
        </a:p>
      </dgm:t>
    </dgm:pt>
    <dgm:pt modelId="{17CA52F3-6785-4C0B-9A81-D5093A6795A8}" type="parTrans" cxnId="{A905FB92-8E25-4827-B699-3499AECFCF57}">
      <dgm:prSet/>
      <dgm:spPr/>
      <dgm:t>
        <a:bodyPr/>
        <a:lstStyle/>
        <a:p>
          <a:endParaRPr lang="en-US"/>
        </a:p>
      </dgm:t>
    </dgm:pt>
    <dgm:pt modelId="{A8B42A9A-4165-491D-BBFA-EFA3DEEEAD54}" type="sibTrans" cxnId="{A905FB92-8E25-4827-B699-3499AECFCF57}">
      <dgm:prSet/>
      <dgm:spPr/>
      <dgm:t>
        <a:bodyPr/>
        <a:lstStyle/>
        <a:p>
          <a:endParaRPr lang="en-US"/>
        </a:p>
      </dgm:t>
    </dgm:pt>
    <dgm:pt modelId="{891DA874-A69C-469B-91BC-7B376ECE9789}">
      <dgm:prSet phldrT="[Text]"/>
      <dgm:spPr/>
      <dgm:t>
        <a:bodyPr/>
        <a:lstStyle/>
        <a:p>
          <a:r>
            <a:rPr lang="en-US" dirty="0"/>
            <a:t>No to worship space or other areas of “historic and substantial tradition” against aid?</a:t>
          </a:r>
        </a:p>
      </dgm:t>
    </dgm:pt>
    <dgm:pt modelId="{691B6621-2A3E-4DDC-824D-80DF25DD8AB7}" type="parTrans" cxnId="{CA9E7523-2027-4705-BF3E-A1986A8DC16F}">
      <dgm:prSet/>
      <dgm:spPr/>
      <dgm:t>
        <a:bodyPr/>
        <a:lstStyle/>
        <a:p>
          <a:endParaRPr lang="en-US"/>
        </a:p>
      </dgm:t>
    </dgm:pt>
    <dgm:pt modelId="{C25060DC-BAA8-48BD-B68D-10FD70BD12E9}" type="sibTrans" cxnId="{CA9E7523-2027-4705-BF3E-A1986A8DC16F}">
      <dgm:prSet/>
      <dgm:spPr/>
      <dgm:t>
        <a:bodyPr/>
        <a:lstStyle/>
        <a:p>
          <a:endParaRPr lang="en-US"/>
        </a:p>
      </dgm:t>
    </dgm:pt>
    <dgm:pt modelId="{817BB4EE-8434-4BBF-9E0E-FA73DD5F73A7}">
      <dgm:prSet phldrT="[Text]"/>
      <dgm:spPr/>
      <dgm:t>
        <a:bodyPr/>
        <a:lstStyle/>
        <a:p>
          <a:r>
            <a:rPr lang="en-US" dirty="0"/>
            <a:t>Establishment Clause Challenge?</a:t>
          </a:r>
        </a:p>
      </dgm:t>
    </dgm:pt>
    <dgm:pt modelId="{CBDB7F6B-B84C-44B2-96DD-9D7333E49090}" type="parTrans" cxnId="{CCD7099A-EC25-41D6-BE14-B6AA38D24B73}">
      <dgm:prSet/>
      <dgm:spPr/>
      <dgm:t>
        <a:bodyPr/>
        <a:lstStyle/>
        <a:p>
          <a:endParaRPr lang="en-US"/>
        </a:p>
      </dgm:t>
    </dgm:pt>
    <dgm:pt modelId="{DCC43819-D1FF-4B2E-BA86-DC6218D4123A}" type="sibTrans" cxnId="{CCD7099A-EC25-41D6-BE14-B6AA38D24B73}">
      <dgm:prSet/>
      <dgm:spPr/>
      <dgm:t>
        <a:bodyPr/>
        <a:lstStyle/>
        <a:p>
          <a:endParaRPr lang="en-US"/>
        </a:p>
      </dgm:t>
    </dgm:pt>
    <dgm:pt modelId="{13E00D53-1B9E-4CE4-8ECA-9A3E8CE57CC4}">
      <dgm:prSet phldrT="[Text]"/>
      <dgm:spPr/>
      <dgm:t>
        <a:bodyPr/>
        <a:lstStyle/>
        <a:p>
          <a:r>
            <a:rPr lang="en-US" dirty="0"/>
            <a:t>Borrower indemnifications</a:t>
          </a:r>
        </a:p>
      </dgm:t>
    </dgm:pt>
    <dgm:pt modelId="{01B04E87-8AC8-4178-BE2A-299A5BE4A268}" type="parTrans" cxnId="{9BF96454-C7EC-4932-95F7-57A8A6F39C70}">
      <dgm:prSet/>
      <dgm:spPr/>
      <dgm:t>
        <a:bodyPr/>
        <a:lstStyle/>
        <a:p>
          <a:endParaRPr lang="en-US"/>
        </a:p>
      </dgm:t>
    </dgm:pt>
    <dgm:pt modelId="{6A045E4E-4463-4E72-9C1D-39EB5D5D7D06}" type="sibTrans" cxnId="{9BF96454-C7EC-4932-95F7-57A8A6F39C70}">
      <dgm:prSet/>
      <dgm:spPr/>
      <dgm:t>
        <a:bodyPr/>
        <a:lstStyle/>
        <a:p>
          <a:endParaRPr lang="en-US"/>
        </a:p>
      </dgm:t>
    </dgm:pt>
    <dgm:pt modelId="{FD119297-05A8-42DC-9463-ED9323CD5479}" type="pres">
      <dgm:prSet presAssocID="{0681BBF8-3E67-4756-93B5-34837D447735}" presName="Name0" presStyleCnt="0">
        <dgm:presLayoutVars>
          <dgm:dir/>
          <dgm:animLvl val="lvl"/>
          <dgm:resizeHandles val="exact"/>
        </dgm:presLayoutVars>
      </dgm:prSet>
      <dgm:spPr/>
      <dgm:t>
        <a:bodyPr/>
        <a:lstStyle/>
        <a:p>
          <a:endParaRPr lang="en-US"/>
        </a:p>
      </dgm:t>
    </dgm:pt>
    <dgm:pt modelId="{E243C504-7F4A-487C-A761-6FC50069CD71}" type="pres">
      <dgm:prSet presAssocID="{E2F875F6-CC95-4274-9C48-361230B89B01}" presName="composite" presStyleCnt="0"/>
      <dgm:spPr/>
    </dgm:pt>
    <dgm:pt modelId="{D76FB80D-EA23-4418-8076-4692A6DA9482}" type="pres">
      <dgm:prSet presAssocID="{E2F875F6-CC95-4274-9C48-361230B89B01}" presName="parTx" presStyleLbl="alignNode1" presStyleIdx="0" presStyleCnt="3">
        <dgm:presLayoutVars>
          <dgm:chMax val="0"/>
          <dgm:chPref val="0"/>
          <dgm:bulletEnabled val="1"/>
        </dgm:presLayoutVars>
      </dgm:prSet>
      <dgm:spPr/>
      <dgm:t>
        <a:bodyPr/>
        <a:lstStyle/>
        <a:p>
          <a:endParaRPr lang="en-US"/>
        </a:p>
      </dgm:t>
    </dgm:pt>
    <dgm:pt modelId="{9DB65946-9727-4FCD-8432-DFE93643D347}" type="pres">
      <dgm:prSet presAssocID="{E2F875F6-CC95-4274-9C48-361230B89B01}" presName="desTx" presStyleLbl="alignAccFollowNode1" presStyleIdx="0" presStyleCnt="3">
        <dgm:presLayoutVars>
          <dgm:bulletEnabled val="1"/>
        </dgm:presLayoutVars>
      </dgm:prSet>
      <dgm:spPr/>
      <dgm:t>
        <a:bodyPr/>
        <a:lstStyle/>
        <a:p>
          <a:endParaRPr lang="en-US"/>
        </a:p>
      </dgm:t>
    </dgm:pt>
    <dgm:pt modelId="{B5963C36-78DE-4AFE-860E-615B83DEC640}" type="pres">
      <dgm:prSet presAssocID="{FF01B965-6377-420B-BE4F-02C055A0D208}" presName="space" presStyleCnt="0"/>
      <dgm:spPr/>
    </dgm:pt>
    <dgm:pt modelId="{B0A45143-BCA4-4D24-BAFB-E16EC0AABCE8}" type="pres">
      <dgm:prSet presAssocID="{4937FDF3-48D1-4D9D-8C16-23D3AFE6EEEE}" presName="composite" presStyleCnt="0"/>
      <dgm:spPr/>
    </dgm:pt>
    <dgm:pt modelId="{3538BDDB-D584-45BC-BAC9-EBB8AB40F27D}" type="pres">
      <dgm:prSet presAssocID="{4937FDF3-48D1-4D9D-8C16-23D3AFE6EEEE}" presName="parTx" presStyleLbl="alignNode1" presStyleIdx="1" presStyleCnt="3">
        <dgm:presLayoutVars>
          <dgm:chMax val="0"/>
          <dgm:chPref val="0"/>
          <dgm:bulletEnabled val="1"/>
        </dgm:presLayoutVars>
      </dgm:prSet>
      <dgm:spPr/>
      <dgm:t>
        <a:bodyPr/>
        <a:lstStyle/>
        <a:p>
          <a:endParaRPr lang="en-US"/>
        </a:p>
      </dgm:t>
    </dgm:pt>
    <dgm:pt modelId="{1B3931BD-BB31-4993-8481-4D6D6C56E95B}" type="pres">
      <dgm:prSet presAssocID="{4937FDF3-48D1-4D9D-8C16-23D3AFE6EEEE}" presName="desTx" presStyleLbl="alignAccFollowNode1" presStyleIdx="1" presStyleCnt="3">
        <dgm:presLayoutVars>
          <dgm:bulletEnabled val="1"/>
        </dgm:presLayoutVars>
      </dgm:prSet>
      <dgm:spPr/>
      <dgm:t>
        <a:bodyPr/>
        <a:lstStyle/>
        <a:p>
          <a:endParaRPr lang="en-US"/>
        </a:p>
      </dgm:t>
    </dgm:pt>
    <dgm:pt modelId="{5D06B38A-67DA-41CD-9ABE-138AA76EBC22}" type="pres">
      <dgm:prSet presAssocID="{9C77E0F5-35ED-4F2C-9D6A-146AF69EEF6E}" presName="space" presStyleCnt="0"/>
      <dgm:spPr/>
    </dgm:pt>
    <dgm:pt modelId="{52098224-84C1-4F58-89C7-BFC66C256F40}" type="pres">
      <dgm:prSet presAssocID="{76B7C3B9-E5F0-4692-B94C-A2E3C440636F}" presName="composite" presStyleCnt="0"/>
      <dgm:spPr/>
    </dgm:pt>
    <dgm:pt modelId="{7A015952-E915-4051-A3BE-582CFC29B854}" type="pres">
      <dgm:prSet presAssocID="{76B7C3B9-E5F0-4692-B94C-A2E3C440636F}" presName="parTx" presStyleLbl="alignNode1" presStyleIdx="2" presStyleCnt="3">
        <dgm:presLayoutVars>
          <dgm:chMax val="0"/>
          <dgm:chPref val="0"/>
          <dgm:bulletEnabled val="1"/>
        </dgm:presLayoutVars>
      </dgm:prSet>
      <dgm:spPr/>
      <dgm:t>
        <a:bodyPr/>
        <a:lstStyle/>
        <a:p>
          <a:endParaRPr lang="en-US"/>
        </a:p>
      </dgm:t>
    </dgm:pt>
    <dgm:pt modelId="{386D2308-A993-4610-B60F-DF8DE5F7C508}" type="pres">
      <dgm:prSet presAssocID="{76B7C3B9-E5F0-4692-B94C-A2E3C440636F}" presName="desTx" presStyleLbl="alignAccFollowNode1" presStyleIdx="2" presStyleCnt="3">
        <dgm:presLayoutVars>
          <dgm:bulletEnabled val="1"/>
        </dgm:presLayoutVars>
      </dgm:prSet>
      <dgm:spPr/>
      <dgm:t>
        <a:bodyPr/>
        <a:lstStyle/>
        <a:p>
          <a:endParaRPr lang="en-US"/>
        </a:p>
      </dgm:t>
    </dgm:pt>
  </dgm:ptLst>
  <dgm:cxnLst>
    <dgm:cxn modelId="{D5D0CA1E-7039-4450-9F41-D9F6B174D9F4}" srcId="{0681BBF8-3E67-4756-93B5-34837D447735}" destId="{76B7C3B9-E5F0-4692-B94C-A2E3C440636F}" srcOrd="2" destOrd="0" parTransId="{1E4A8A08-6560-49B2-A1C8-75D8A4939741}" sibTransId="{54214DC4-F606-4A0E-86D0-9CC105798E61}"/>
    <dgm:cxn modelId="{49B76A6C-94CD-4D7B-921A-9449A3B7CA6C}" srcId="{0681BBF8-3E67-4756-93B5-34837D447735}" destId="{E2F875F6-CC95-4274-9C48-361230B89B01}" srcOrd="0" destOrd="0" parTransId="{0C4D8FD4-3E90-4724-8B39-7E8242BB4C82}" sibTransId="{FF01B965-6377-420B-BE4F-02C055A0D208}"/>
    <dgm:cxn modelId="{E1FC406C-C1ED-49D5-AADC-CAC0EC465A93}" srcId="{E2F875F6-CC95-4274-9C48-361230B89B01}" destId="{B371531E-54AE-4F55-BCA6-C5966D4A552A}" srcOrd="0" destOrd="0" parTransId="{1146D865-3F1C-45B6-9A60-5A5423D43C09}" sibTransId="{9AF497E4-F1AA-46B2-BD3A-5E1F09D50D55}"/>
    <dgm:cxn modelId="{19D26807-E503-4AE7-ADF1-08CE90ED817B}" type="presOf" srcId="{76B7C3B9-E5F0-4692-B94C-A2E3C440636F}" destId="{7A015952-E915-4051-A3BE-582CFC29B854}" srcOrd="0" destOrd="0" presId="urn:microsoft.com/office/officeart/2005/8/layout/hList1"/>
    <dgm:cxn modelId="{CCD7099A-EC25-41D6-BE14-B6AA38D24B73}" srcId="{4937FDF3-48D1-4D9D-8C16-23D3AFE6EEEE}" destId="{817BB4EE-8434-4BBF-9E0E-FA73DD5F73A7}" srcOrd="2" destOrd="0" parTransId="{CBDB7F6B-B84C-44B2-96DD-9D7333E49090}" sibTransId="{DCC43819-D1FF-4B2E-BA86-DC6218D4123A}"/>
    <dgm:cxn modelId="{CCF2E99B-6847-424B-8E87-2869372B973D}" type="presOf" srcId="{891DA874-A69C-469B-91BC-7B376ECE9789}" destId="{386D2308-A993-4610-B60F-DF8DE5F7C508}" srcOrd="0" destOrd="1" presId="urn:microsoft.com/office/officeart/2005/8/layout/hList1"/>
    <dgm:cxn modelId="{25632D86-C568-4F77-98BD-D7D652D46410}" type="presOf" srcId="{803E7088-8251-4C07-942B-F591EBEE21F1}" destId="{1B3931BD-BB31-4993-8481-4D6D6C56E95B}" srcOrd="0" destOrd="0" presId="urn:microsoft.com/office/officeart/2005/8/layout/hList1"/>
    <dgm:cxn modelId="{B3802D26-0D28-4DA4-BBBB-7485515C436B}" type="presOf" srcId="{817BB4EE-8434-4BBF-9E0E-FA73DD5F73A7}" destId="{1B3931BD-BB31-4993-8481-4D6D6C56E95B}" srcOrd="0" destOrd="2" presId="urn:microsoft.com/office/officeart/2005/8/layout/hList1"/>
    <dgm:cxn modelId="{600F8B66-AAB5-4D13-B14F-BB816050F71B}" type="presOf" srcId="{E2F875F6-CC95-4274-9C48-361230B89B01}" destId="{D76FB80D-EA23-4418-8076-4692A6DA9482}" srcOrd="0" destOrd="0" presId="urn:microsoft.com/office/officeart/2005/8/layout/hList1"/>
    <dgm:cxn modelId="{EF91DB9C-5427-4E58-99D0-54A187BCA851}" type="presOf" srcId="{4937FDF3-48D1-4D9D-8C16-23D3AFE6EEEE}" destId="{3538BDDB-D584-45BC-BAC9-EBB8AB40F27D}" srcOrd="0" destOrd="0" presId="urn:microsoft.com/office/officeart/2005/8/layout/hList1"/>
    <dgm:cxn modelId="{CA9E7523-2027-4705-BF3E-A1986A8DC16F}" srcId="{76B7C3B9-E5F0-4692-B94C-A2E3C440636F}" destId="{891DA874-A69C-469B-91BC-7B376ECE9789}" srcOrd="1" destOrd="0" parTransId="{691B6621-2A3E-4DDC-824D-80DF25DD8AB7}" sibTransId="{C25060DC-BAA8-48BD-B68D-10FD70BD12E9}"/>
    <dgm:cxn modelId="{51C32DEE-4793-4926-A308-F15936B47DD0}" type="presOf" srcId="{4163ABAF-25BC-40AE-9F4D-02BC3FA2916F}" destId="{386D2308-A993-4610-B60F-DF8DE5F7C508}" srcOrd="0" destOrd="0" presId="urn:microsoft.com/office/officeart/2005/8/layout/hList1"/>
    <dgm:cxn modelId="{8B9DC886-169F-4858-B3FA-BD0168189E67}" type="presOf" srcId="{0681BBF8-3E67-4756-93B5-34837D447735}" destId="{FD119297-05A8-42DC-9463-ED9323CD5479}" srcOrd="0" destOrd="0" presId="urn:microsoft.com/office/officeart/2005/8/layout/hList1"/>
    <dgm:cxn modelId="{E7E3747B-A8F2-4F54-B17F-25881CD6C24C}" srcId="{0681BBF8-3E67-4756-93B5-34837D447735}" destId="{4937FDF3-48D1-4D9D-8C16-23D3AFE6EEEE}" srcOrd="1" destOrd="0" parTransId="{53F7B521-FEE1-4D91-9A7E-8864031A4027}" sibTransId="{9C77E0F5-35ED-4F2C-9D6A-146AF69EEF6E}"/>
    <dgm:cxn modelId="{9BF96454-C7EC-4932-95F7-57A8A6F39C70}" srcId="{4937FDF3-48D1-4D9D-8C16-23D3AFE6EEEE}" destId="{13E00D53-1B9E-4CE4-8ECA-9A3E8CE57CC4}" srcOrd="1" destOrd="0" parTransId="{01B04E87-8AC8-4178-BE2A-299A5BE4A268}" sibTransId="{6A045E4E-4463-4E72-9C1D-39EB5D5D7D06}"/>
    <dgm:cxn modelId="{A837C600-CDFE-4B7D-8DBB-C698F4717361}" type="presOf" srcId="{13E00D53-1B9E-4CE4-8ECA-9A3E8CE57CC4}" destId="{1B3931BD-BB31-4993-8481-4D6D6C56E95B}" srcOrd="0" destOrd="1" presId="urn:microsoft.com/office/officeart/2005/8/layout/hList1"/>
    <dgm:cxn modelId="{4DFB3CEC-2652-4C2E-8C0B-BA192A11A764}" srcId="{4937FDF3-48D1-4D9D-8C16-23D3AFE6EEEE}" destId="{803E7088-8251-4C07-942B-F591EBEE21F1}" srcOrd="0" destOrd="0" parTransId="{A059633C-DA21-48CD-BFB3-EE12823A4D04}" sibTransId="{C8060B8D-9077-46C9-B2DF-19742B125FE7}"/>
    <dgm:cxn modelId="{A905FB92-8E25-4827-B699-3499AECFCF57}" srcId="{76B7C3B9-E5F0-4692-B94C-A2E3C440636F}" destId="{4163ABAF-25BC-40AE-9F4D-02BC3FA2916F}" srcOrd="0" destOrd="0" parTransId="{17CA52F3-6785-4C0B-9A81-D5093A6795A8}" sibTransId="{A8B42A9A-4165-491D-BBFA-EFA3DEEEAD54}"/>
    <dgm:cxn modelId="{BB990C01-F8C1-4FFF-A331-582026286457}" type="presOf" srcId="{B371531E-54AE-4F55-BCA6-C5966D4A552A}" destId="{9DB65946-9727-4FCD-8432-DFE93643D347}" srcOrd="0" destOrd="0" presId="urn:microsoft.com/office/officeart/2005/8/layout/hList1"/>
    <dgm:cxn modelId="{FE256E6B-9403-49AA-A59F-812CFA823C3B}" type="presParOf" srcId="{FD119297-05A8-42DC-9463-ED9323CD5479}" destId="{E243C504-7F4A-487C-A761-6FC50069CD71}" srcOrd="0" destOrd="0" presId="urn:microsoft.com/office/officeart/2005/8/layout/hList1"/>
    <dgm:cxn modelId="{BF84A19F-397E-4D7C-BE13-B0E505F1509A}" type="presParOf" srcId="{E243C504-7F4A-487C-A761-6FC50069CD71}" destId="{D76FB80D-EA23-4418-8076-4692A6DA9482}" srcOrd="0" destOrd="0" presId="urn:microsoft.com/office/officeart/2005/8/layout/hList1"/>
    <dgm:cxn modelId="{D56DBC0A-1989-499A-8886-E9770071B1DB}" type="presParOf" srcId="{E243C504-7F4A-487C-A761-6FC50069CD71}" destId="{9DB65946-9727-4FCD-8432-DFE93643D347}" srcOrd="1" destOrd="0" presId="urn:microsoft.com/office/officeart/2005/8/layout/hList1"/>
    <dgm:cxn modelId="{A68155C1-5926-470B-BB23-F1BB7DDF2315}" type="presParOf" srcId="{FD119297-05A8-42DC-9463-ED9323CD5479}" destId="{B5963C36-78DE-4AFE-860E-615B83DEC640}" srcOrd="1" destOrd="0" presId="urn:microsoft.com/office/officeart/2005/8/layout/hList1"/>
    <dgm:cxn modelId="{059F4AEE-61F4-4F87-AACB-22358649C773}" type="presParOf" srcId="{FD119297-05A8-42DC-9463-ED9323CD5479}" destId="{B0A45143-BCA4-4D24-BAFB-E16EC0AABCE8}" srcOrd="2" destOrd="0" presId="urn:microsoft.com/office/officeart/2005/8/layout/hList1"/>
    <dgm:cxn modelId="{73723000-5CD4-4E73-A96B-8725B3DBC56F}" type="presParOf" srcId="{B0A45143-BCA4-4D24-BAFB-E16EC0AABCE8}" destId="{3538BDDB-D584-45BC-BAC9-EBB8AB40F27D}" srcOrd="0" destOrd="0" presId="urn:microsoft.com/office/officeart/2005/8/layout/hList1"/>
    <dgm:cxn modelId="{D7F192F5-8A8B-434A-BC37-296AD70B942D}" type="presParOf" srcId="{B0A45143-BCA4-4D24-BAFB-E16EC0AABCE8}" destId="{1B3931BD-BB31-4993-8481-4D6D6C56E95B}" srcOrd="1" destOrd="0" presId="urn:microsoft.com/office/officeart/2005/8/layout/hList1"/>
    <dgm:cxn modelId="{541EBB77-BF86-4DB6-8A51-E22700DC6A8E}" type="presParOf" srcId="{FD119297-05A8-42DC-9463-ED9323CD5479}" destId="{5D06B38A-67DA-41CD-9ABE-138AA76EBC22}" srcOrd="3" destOrd="0" presId="urn:microsoft.com/office/officeart/2005/8/layout/hList1"/>
    <dgm:cxn modelId="{C2BE5828-DCD9-4C71-A15B-B0013028ED5C}" type="presParOf" srcId="{FD119297-05A8-42DC-9463-ED9323CD5479}" destId="{52098224-84C1-4F58-89C7-BFC66C256F40}" srcOrd="4" destOrd="0" presId="urn:microsoft.com/office/officeart/2005/8/layout/hList1"/>
    <dgm:cxn modelId="{B3152408-43AB-48F8-87E6-C0D09A67C800}" type="presParOf" srcId="{52098224-84C1-4F58-89C7-BFC66C256F40}" destId="{7A015952-E915-4051-A3BE-582CFC29B854}" srcOrd="0" destOrd="0" presId="urn:microsoft.com/office/officeart/2005/8/layout/hList1"/>
    <dgm:cxn modelId="{5ECA120C-B854-4E57-9ADC-01FDE0D937B1}" type="presParOf" srcId="{52098224-84C1-4F58-89C7-BFC66C256F40}" destId="{386D2308-A993-4610-B60F-DF8DE5F7C5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FB80D-EA23-4418-8076-4692A6DA9482}">
      <dsp:nvSpPr>
        <dsp:cNvPr id="0" name=""/>
        <dsp:cNvSpPr/>
      </dsp:nvSpPr>
      <dsp:spPr>
        <a:xfrm>
          <a:off x="1905" y="768793"/>
          <a:ext cx="1857374"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a:t>No</a:t>
          </a:r>
        </a:p>
      </dsp:txBody>
      <dsp:txXfrm>
        <a:off x="1905" y="768793"/>
        <a:ext cx="1857374" cy="460800"/>
      </dsp:txXfrm>
    </dsp:sp>
    <dsp:sp modelId="{9DB65946-9727-4FCD-8432-DFE93643D347}">
      <dsp:nvSpPr>
        <dsp:cNvPr id="0" name=""/>
        <dsp:cNvSpPr/>
      </dsp:nvSpPr>
      <dsp:spPr>
        <a:xfrm>
          <a:off x="1905" y="1229593"/>
          <a:ext cx="1857374" cy="20656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Free Exercise Challenge?</a:t>
          </a:r>
        </a:p>
      </dsp:txBody>
      <dsp:txXfrm>
        <a:off x="1905" y="1229593"/>
        <a:ext cx="1857374" cy="2065612"/>
      </dsp:txXfrm>
    </dsp:sp>
    <dsp:sp modelId="{3538BDDB-D584-45BC-BAC9-EBB8AB40F27D}">
      <dsp:nvSpPr>
        <dsp:cNvPr id="0" name=""/>
        <dsp:cNvSpPr/>
      </dsp:nvSpPr>
      <dsp:spPr>
        <a:xfrm>
          <a:off x="2119312" y="768793"/>
          <a:ext cx="1857374"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a:t>Yes</a:t>
          </a:r>
        </a:p>
      </dsp:txBody>
      <dsp:txXfrm>
        <a:off x="2119312" y="768793"/>
        <a:ext cx="1857374" cy="460800"/>
      </dsp:txXfrm>
    </dsp:sp>
    <dsp:sp modelId="{1B3931BD-BB31-4993-8481-4D6D6C56E95B}">
      <dsp:nvSpPr>
        <dsp:cNvPr id="0" name=""/>
        <dsp:cNvSpPr/>
      </dsp:nvSpPr>
      <dsp:spPr>
        <a:xfrm>
          <a:off x="2119312" y="1229593"/>
          <a:ext cx="1857374" cy="20656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Shifts Burden to Bond Counsel</a:t>
          </a:r>
        </a:p>
        <a:p>
          <a:pPr marL="171450" lvl="1" indent="-171450" algn="l" defTabSz="711200">
            <a:lnSpc>
              <a:spcPct val="90000"/>
            </a:lnSpc>
            <a:spcBef>
              <a:spcPct val="0"/>
            </a:spcBef>
            <a:spcAft>
              <a:spcPct val="15000"/>
            </a:spcAft>
            <a:buChar char="••"/>
          </a:pPr>
          <a:r>
            <a:rPr lang="en-US" sz="1600" kern="1200" dirty="0"/>
            <a:t>Borrower indemnifications</a:t>
          </a:r>
        </a:p>
        <a:p>
          <a:pPr marL="171450" lvl="1" indent="-171450" algn="l" defTabSz="711200">
            <a:lnSpc>
              <a:spcPct val="90000"/>
            </a:lnSpc>
            <a:spcBef>
              <a:spcPct val="0"/>
            </a:spcBef>
            <a:spcAft>
              <a:spcPct val="15000"/>
            </a:spcAft>
            <a:buChar char="••"/>
          </a:pPr>
          <a:r>
            <a:rPr lang="en-US" sz="1600" kern="1200" dirty="0"/>
            <a:t>Establishment Clause Challenge?</a:t>
          </a:r>
        </a:p>
      </dsp:txBody>
      <dsp:txXfrm>
        <a:off x="2119312" y="1229593"/>
        <a:ext cx="1857374" cy="2065612"/>
      </dsp:txXfrm>
    </dsp:sp>
    <dsp:sp modelId="{7A015952-E915-4051-A3BE-582CFC29B854}">
      <dsp:nvSpPr>
        <dsp:cNvPr id="0" name=""/>
        <dsp:cNvSpPr/>
      </dsp:nvSpPr>
      <dsp:spPr>
        <a:xfrm>
          <a:off x="4236719" y="768793"/>
          <a:ext cx="1857374"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a:t>Maybe</a:t>
          </a:r>
        </a:p>
      </dsp:txBody>
      <dsp:txXfrm>
        <a:off x="4236719" y="768793"/>
        <a:ext cx="1857374" cy="460800"/>
      </dsp:txXfrm>
    </dsp:sp>
    <dsp:sp modelId="{386D2308-A993-4610-B60F-DF8DE5F7C508}">
      <dsp:nvSpPr>
        <dsp:cNvPr id="0" name=""/>
        <dsp:cNvSpPr/>
      </dsp:nvSpPr>
      <dsp:spPr>
        <a:xfrm>
          <a:off x="4236719" y="1229593"/>
          <a:ext cx="1857374" cy="20656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Relaxed standard, but…</a:t>
          </a:r>
          <a:endParaRPr lang="en-US" sz="1600" kern="1200" dirty="0"/>
        </a:p>
        <a:p>
          <a:pPr marL="171450" lvl="1" indent="-171450" algn="l" defTabSz="711200">
            <a:lnSpc>
              <a:spcPct val="90000"/>
            </a:lnSpc>
            <a:spcBef>
              <a:spcPct val="0"/>
            </a:spcBef>
            <a:spcAft>
              <a:spcPct val="15000"/>
            </a:spcAft>
            <a:buChar char="••"/>
          </a:pPr>
          <a:r>
            <a:rPr lang="en-US" sz="1600" kern="1200" dirty="0"/>
            <a:t>No to worship space or other areas of “historic and substantial tradition” against aid?</a:t>
          </a:r>
        </a:p>
      </dsp:txBody>
      <dsp:txXfrm>
        <a:off x="4236719" y="1229593"/>
        <a:ext cx="1857374" cy="20656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EB4CC-F85C-4883-8B45-4F64F9F0E492}" type="datetimeFigureOut">
              <a:rPr lang="en-US" smtClean="0"/>
              <a:t>4/4/2024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F23CE-42E8-4377-A389-6229A335D29C}" type="slidenum">
              <a:rPr lang="en-US" smtClean="0"/>
              <a:t>‹#›</a:t>
            </a:fld>
            <a:endParaRPr lang="en-US"/>
          </a:p>
        </p:txBody>
      </p:sp>
    </p:spTree>
    <p:extLst>
      <p:ext uri="{BB962C8B-B14F-4D97-AF65-F5344CB8AC3E}">
        <p14:creationId xmlns:p14="http://schemas.microsoft.com/office/powerpoint/2010/main" val="267632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C98418-3138-43C8-A1AB-D11CF3357DCB}"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94359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C98418-3138-43C8-A1AB-D11CF3357DCB}"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31295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71C98418-3138-43C8-A1AB-D11CF3357DCB}" type="datetimeFigureOut">
              <a:rPr lang="en-US" smtClean="0"/>
              <a:t>4/4/2024</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149466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C98418-3138-43C8-A1AB-D11CF3357DCB}"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274281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1C98418-3138-43C8-A1AB-D11CF3357DCB}" type="datetimeFigureOut">
              <a:rPr lang="en-US" smtClean="0"/>
              <a:t>4/4/2024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776E3F1-E084-490A-91CC-15C7A4E4E6FA}" type="slidenum">
              <a:rPr lang="en-US" smtClean="0"/>
              <a:t>‹#›</a:t>
            </a:fld>
            <a:endParaRPr lang="en-US"/>
          </a:p>
        </p:txBody>
      </p:sp>
    </p:spTree>
    <p:extLst>
      <p:ext uri="{BB962C8B-B14F-4D97-AF65-F5344CB8AC3E}">
        <p14:creationId xmlns:p14="http://schemas.microsoft.com/office/powerpoint/2010/main" val="41285409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C98418-3138-43C8-A1AB-D11CF3357DCB}"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182068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C98418-3138-43C8-A1AB-D11CF3357DCB}" type="datetimeFigureOut">
              <a:rPr lang="en-US" smtClean="0"/>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114416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C98418-3138-43C8-A1AB-D11CF3357DCB}" type="datetimeFigureOut">
              <a:rPr lang="en-US" smtClean="0"/>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133555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98418-3138-43C8-A1AB-D11CF3357DCB}" type="datetimeFigureOut">
              <a:rPr lang="en-US" smtClean="0"/>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3603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C98418-3138-43C8-A1AB-D11CF3357DCB}"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348104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C98418-3138-43C8-A1AB-D11CF3357DCB}"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6E3F1-E084-490A-91CC-15C7A4E4E6FA}" type="slidenum">
              <a:rPr lang="en-US" smtClean="0"/>
              <a:t>‹#›</a:t>
            </a:fld>
            <a:endParaRPr lang="en-US"/>
          </a:p>
        </p:txBody>
      </p:sp>
    </p:spTree>
    <p:extLst>
      <p:ext uri="{BB962C8B-B14F-4D97-AF65-F5344CB8AC3E}">
        <p14:creationId xmlns:p14="http://schemas.microsoft.com/office/powerpoint/2010/main" val="180929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E0EE7259-E5D9-45C6-B1D9-F1D786A58481}" type="datetimeFigureOut">
              <a:rPr lang="en-US" smtClean="0"/>
              <a:pPr/>
              <a:t>4/4/2024</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2664C292-C6B9-47C4-B12E-51016A90E5C9}" type="slidenum">
              <a:rPr lang="en-US" smtClean="0"/>
              <a:pPr/>
              <a:t>‹#›</a:t>
            </a:fld>
            <a:endParaRPr lang="en-US"/>
          </a:p>
        </p:txBody>
      </p:sp>
    </p:spTree>
    <p:extLst>
      <p:ext uri="{BB962C8B-B14F-4D97-AF65-F5344CB8AC3E}">
        <p14:creationId xmlns:p14="http://schemas.microsoft.com/office/powerpoint/2010/main" val="808839407"/>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4800" i="1" dirty="0"/>
              <a:t>Carson v. </a:t>
            </a:r>
            <a:r>
              <a:rPr lang="en-US" sz="4800" i="1" dirty="0" err="1"/>
              <a:t>makin</a:t>
            </a:r>
            <a:r>
              <a:rPr lang="en-US" sz="4800" dirty="0"/>
              <a:t>, part </a:t>
            </a:r>
            <a:r>
              <a:rPr lang="en-US" sz="4800" dirty="0" err="1"/>
              <a:t>deux</a:t>
            </a:r>
            <a:endParaRPr lang="en-US" i="1" dirty="0"/>
          </a:p>
        </p:txBody>
      </p:sp>
      <p:sp>
        <p:nvSpPr>
          <p:cNvPr id="4" name="Subtitle 3"/>
          <p:cNvSpPr>
            <a:spLocks noGrp="1"/>
          </p:cNvSpPr>
          <p:nvPr>
            <p:ph type="subTitle" idx="1"/>
          </p:nvPr>
        </p:nvSpPr>
        <p:spPr/>
        <p:txBody>
          <a:bodyPr/>
          <a:lstStyle/>
          <a:p>
            <a:r>
              <a:rPr lang="en-US" dirty="0"/>
              <a:t>“Laissez les </a:t>
            </a:r>
            <a:r>
              <a:rPr lang="en-US" dirty="0" err="1"/>
              <a:t>financement</a:t>
            </a:r>
            <a:r>
              <a:rPr lang="en-US" dirty="0"/>
              <a:t> </a:t>
            </a:r>
            <a:r>
              <a:rPr lang="en-US" dirty="0" err="1"/>
              <a:t>rouler</a:t>
            </a:r>
            <a:r>
              <a:rPr lang="en-US" dirty="0"/>
              <a:t>!!”</a:t>
            </a:r>
          </a:p>
          <a:p>
            <a:r>
              <a:rPr lang="en-US" dirty="0"/>
              <a:t>NAHEFFA – New Orleans, LA</a:t>
            </a:r>
          </a:p>
          <a:p>
            <a:r>
              <a:rPr lang="en-US" dirty="0"/>
              <a:t>April 9, 2024</a:t>
            </a:r>
          </a:p>
        </p:txBody>
      </p:sp>
      <p:sp>
        <p:nvSpPr>
          <p:cNvPr id="6" name="TextBox 5"/>
          <p:cNvSpPr txBox="1"/>
          <p:nvPr/>
        </p:nvSpPr>
        <p:spPr>
          <a:xfrm>
            <a:off x="3841173" y="5714009"/>
            <a:ext cx="1853046" cy="459180"/>
          </a:xfrm>
          <a:prstGeom prst="rect">
            <a:avLst/>
          </a:prstGeom>
          <a:noFill/>
        </p:spPr>
        <p:txBody>
          <a:bodyPr wrap="square" lIns="0" tIns="0" rIns="0" bIns="0" rtlCol="0">
            <a:noAutofit/>
          </a:bodyPr>
          <a:lstStyle/>
          <a:p>
            <a:r>
              <a:rPr lang="en-US" sz="1600" dirty="0">
                <a:solidFill>
                  <a:schemeClr val="bg1"/>
                </a:solidFill>
              </a:rPr>
              <a:t>Cory Kalanick</a:t>
            </a:r>
          </a:p>
          <a:p>
            <a:r>
              <a:rPr lang="en-US" sz="1600" dirty="0">
                <a:solidFill>
                  <a:schemeClr val="bg1"/>
                </a:solidFill>
              </a:rPr>
              <a:t>Denver, CO</a:t>
            </a:r>
          </a:p>
          <a:p>
            <a:r>
              <a:rPr lang="en-US" sz="1600" dirty="0">
                <a:solidFill>
                  <a:schemeClr val="bg1"/>
                </a:solidFill>
              </a:rPr>
              <a:t>Sherman &amp; Howard</a:t>
            </a:r>
          </a:p>
        </p:txBody>
      </p:sp>
      <p:sp>
        <p:nvSpPr>
          <p:cNvPr id="7" name="TextBox 6"/>
          <p:cNvSpPr txBox="1"/>
          <p:nvPr/>
        </p:nvSpPr>
        <p:spPr>
          <a:xfrm>
            <a:off x="6922820" y="5714009"/>
            <a:ext cx="1853046" cy="457200"/>
          </a:xfrm>
          <a:prstGeom prst="rect">
            <a:avLst/>
          </a:prstGeom>
          <a:noFill/>
        </p:spPr>
        <p:txBody>
          <a:bodyPr wrap="square" lIns="0" tIns="0" rIns="0" bIns="0" rtlCol="0">
            <a:noAutofit/>
          </a:bodyPr>
          <a:lstStyle/>
          <a:p>
            <a:r>
              <a:rPr lang="en-US" sz="1600" dirty="0">
                <a:solidFill>
                  <a:schemeClr val="bg1"/>
                </a:solidFill>
              </a:rPr>
              <a:t>Fred Marienthal</a:t>
            </a:r>
          </a:p>
          <a:p>
            <a:r>
              <a:rPr lang="en-US" sz="1600" dirty="0">
                <a:solidFill>
                  <a:schemeClr val="bg1"/>
                </a:solidFill>
              </a:rPr>
              <a:t>Denver, CO</a:t>
            </a:r>
          </a:p>
          <a:p>
            <a:r>
              <a:rPr lang="en-US" sz="1600" dirty="0">
                <a:solidFill>
                  <a:schemeClr val="bg1"/>
                </a:solidFill>
              </a:rPr>
              <a:t>Kutak Rock</a:t>
            </a:r>
          </a:p>
        </p:txBody>
      </p:sp>
      <p:sp>
        <p:nvSpPr>
          <p:cNvPr id="8" name="TextBox 7"/>
          <p:cNvSpPr txBox="1"/>
          <p:nvPr/>
        </p:nvSpPr>
        <p:spPr>
          <a:xfrm>
            <a:off x="464621" y="5715989"/>
            <a:ext cx="1637311" cy="457200"/>
          </a:xfrm>
          <a:prstGeom prst="rect">
            <a:avLst/>
          </a:prstGeom>
          <a:noFill/>
        </p:spPr>
        <p:txBody>
          <a:bodyPr wrap="square" lIns="0" tIns="0" rIns="0" bIns="0" rtlCol="0">
            <a:noAutofit/>
          </a:bodyPr>
          <a:lstStyle/>
          <a:p>
            <a:r>
              <a:rPr lang="en-US" sz="1600" dirty="0">
                <a:solidFill>
                  <a:schemeClr val="bg1"/>
                </a:solidFill>
              </a:rPr>
              <a:t>Jon Jurich</a:t>
            </a:r>
          </a:p>
          <a:p>
            <a:r>
              <a:rPr lang="en-US" sz="1600" dirty="0">
                <a:solidFill>
                  <a:schemeClr val="bg1"/>
                </a:solidFill>
              </a:rPr>
              <a:t>Seattle, WA</a:t>
            </a:r>
          </a:p>
          <a:p>
            <a:r>
              <a:rPr lang="en-US" sz="1600" dirty="0">
                <a:solidFill>
                  <a:schemeClr val="bg1"/>
                </a:solidFill>
              </a:rPr>
              <a:t>Pacifica Law Group</a:t>
            </a:r>
          </a:p>
        </p:txBody>
      </p:sp>
    </p:spTree>
    <p:extLst>
      <p:ext uri="{BB962C8B-B14F-4D97-AF65-F5344CB8AC3E}">
        <p14:creationId xmlns:p14="http://schemas.microsoft.com/office/powerpoint/2010/main" val="241238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a:t>
            </a:r>
            <a:r>
              <a:rPr lang="en-US" i="1" dirty="0" smtClean="0"/>
              <a:t>MAKIN </a:t>
            </a:r>
            <a:r>
              <a:rPr lang="en-US" dirty="0" smtClean="0"/>
              <a:t>&amp; opinions</a:t>
            </a:r>
            <a:endParaRPr lang="en-US" i="1" dirty="0"/>
          </a:p>
        </p:txBody>
      </p:sp>
      <p:sp>
        <p:nvSpPr>
          <p:cNvPr id="5" name="Text Placeholder 4"/>
          <p:cNvSpPr>
            <a:spLocks noGrp="1"/>
          </p:cNvSpPr>
          <p:nvPr>
            <p:ph idx="1"/>
          </p:nvPr>
        </p:nvSpPr>
        <p:spPr>
          <a:xfrm>
            <a:off x="198130" y="2016760"/>
            <a:ext cx="8702426" cy="4206240"/>
          </a:xfrm>
        </p:spPr>
        <p:txBody>
          <a:bodyPr>
            <a:noAutofit/>
          </a:bodyPr>
          <a:lstStyle/>
          <a:p>
            <a:pPr marL="0" indent="0">
              <a:buNone/>
            </a:pPr>
            <a:r>
              <a:rPr lang="en-US" sz="2000" dirty="0" smtClean="0"/>
              <a:t>Why the public finance lawyers really care: bond counsel deliver </a:t>
            </a:r>
            <a:r>
              <a:rPr lang="en-US" sz="2000" u="sng" dirty="0" smtClean="0"/>
              <a:t>unqualified </a:t>
            </a:r>
            <a:r>
              <a:rPr lang="en-US" sz="2000" dirty="0" smtClean="0"/>
              <a:t>opinions.</a:t>
            </a:r>
            <a:endParaRPr lang="en-US" sz="2000" dirty="0"/>
          </a:p>
          <a:p>
            <a:r>
              <a:rPr lang="en-US" sz="2000" dirty="0"/>
              <a:t>Qualified opinions include (i) non-customary assumptions, limitations, or qualifications, (ii) phrases such as “while the matter is not free from doubt,” or (iii) legal analysis explaining the opinion (i.e., a reasoned opinion).</a:t>
            </a:r>
            <a:endParaRPr lang="en-US" sz="2000" dirty="0" smtClean="0"/>
          </a:p>
          <a:p>
            <a:r>
              <a:rPr lang="en-US" sz="2000" b="1" u="sng" dirty="0" smtClean="0"/>
              <a:t>Unqualified</a:t>
            </a:r>
            <a:r>
              <a:rPr lang="en-US" sz="2000" dirty="0" smtClean="0"/>
              <a:t> </a:t>
            </a:r>
            <a:r>
              <a:rPr lang="en-US" sz="2000" dirty="0"/>
              <a:t>opinions are only subject to customary assumptions, limitations, and qualifications, and are not otherwise </a:t>
            </a:r>
            <a:r>
              <a:rPr lang="en-US" sz="2000" dirty="0" smtClean="0"/>
              <a:t>explained</a:t>
            </a:r>
          </a:p>
          <a:p>
            <a:pPr lvl="1"/>
            <a:r>
              <a:rPr lang="en-US" sz="1800" dirty="0" smtClean="0"/>
              <a:t>“</a:t>
            </a:r>
            <a:r>
              <a:rPr lang="en-US" sz="1800" dirty="0"/>
              <a:t>Interest on the </a:t>
            </a:r>
            <a:r>
              <a:rPr lang="en-US" sz="1800" dirty="0" smtClean="0"/>
              <a:t>Bonds </a:t>
            </a:r>
            <a:r>
              <a:rPr lang="en-US" sz="1800" dirty="0"/>
              <a:t>is excludable from gross income for federal income tax purposes and is not an item of tax preference for purposes of the federal alternative minimum tax imposed on </a:t>
            </a:r>
            <a:r>
              <a:rPr lang="en-US" sz="1800" dirty="0" smtClean="0"/>
              <a:t>individuals ….”</a:t>
            </a:r>
          </a:p>
          <a:p>
            <a:r>
              <a:rPr lang="en-US" sz="2000" dirty="0"/>
              <a:t>In order to render an unqualified opinion regarding the validity or tax-exemption of </a:t>
            </a:r>
            <a:r>
              <a:rPr lang="en-US" sz="2000" dirty="0" smtClean="0"/>
              <a:t>bonds, </a:t>
            </a:r>
            <a:r>
              <a:rPr lang="en-US" sz="2000" dirty="0"/>
              <a:t>counsel must be firmly convinced (i.e., have a high degree of confidence</a:t>
            </a:r>
            <a:r>
              <a:rPr lang="en-US" sz="2000" dirty="0" smtClean="0"/>
              <a:t>) </a:t>
            </a:r>
            <a:r>
              <a:rPr lang="en-US" sz="2000" dirty="0"/>
              <a:t>that, under the law in effect on the date of the opinion, the highest court of the relevant jurisdiction, acting reasonably and properly briefed on the issues, would reach the legal conclusions stated in the </a:t>
            </a:r>
            <a:r>
              <a:rPr lang="en-US" sz="2000" dirty="0" smtClean="0"/>
              <a:t>opinion.</a:t>
            </a:r>
            <a:endParaRPr lang="en-US" sz="2000" dirty="0"/>
          </a:p>
          <a:p>
            <a:pPr marL="0" indent="0">
              <a:buNone/>
            </a:pPr>
            <a:endParaRPr lang="en-US" sz="2000" dirty="0"/>
          </a:p>
        </p:txBody>
      </p:sp>
    </p:spTree>
    <p:extLst>
      <p:ext uri="{BB962C8B-B14F-4D97-AF65-F5344CB8AC3E}">
        <p14:creationId xmlns:p14="http://schemas.microsoft.com/office/powerpoint/2010/main" val="854556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Poli</a:t>
            </a:r>
            <a:r>
              <a:rPr lang="en-US" dirty="0"/>
              <a:t> </a:t>
            </a:r>
            <a:r>
              <a:rPr lang="en-US" dirty="0" err="1"/>
              <a:t>sci</a:t>
            </a:r>
            <a:r>
              <a:rPr lang="en-US" dirty="0"/>
              <a:t> 201 –</a:t>
            </a:r>
            <a:r>
              <a:rPr lang="en-US" i="1" dirty="0"/>
              <a:t> </a:t>
            </a:r>
            <a:r>
              <a:rPr lang="en-US" i="1" dirty="0" err="1"/>
              <a:t>makin</a:t>
            </a:r>
            <a:r>
              <a:rPr lang="en-US" i="1" dirty="0"/>
              <a:t> </a:t>
            </a:r>
            <a:r>
              <a:rPr lang="en-US" dirty="0"/>
              <a:t>moves</a:t>
            </a:r>
            <a:endParaRPr lang="en-US" i="1"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536872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MAKIN </a:t>
            </a:r>
            <a:r>
              <a:rPr lang="en-US" dirty="0"/>
              <a:t>Moves: what came next</a:t>
            </a:r>
            <a:endParaRPr lang="en-US" i="1" dirty="0"/>
          </a:p>
        </p:txBody>
      </p:sp>
      <p:sp>
        <p:nvSpPr>
          <p:cNvPr id="5" name="Text Placeholder 4"/>
          <p:cNvSpPr>
            <a:spLocks noGrp="1"/>
          </p:cNvSpPr>
          <p:nvPr>
            <p:ph idx="1"/>
          </p:nvPr>
        </p:nvSpPr>
        <p:spPr>
          <a:xfrm>
            <a:off x="198130" y="2016760"/>
            <a:ext cx="8702426" cy="4206240"/>
          </a:xfrm>
        </p:spPr>
        <p:txBody>
          <a:bodyPr/>
          <a:lstStyle/>
          <a:p>
            <a:pPr marL="0" indent="0">
              <a:buNone/>
            </a:pPr>
            <a:r>
              <a:rPr lang="en-US" dirty="0"/>
              <a:t>In the same term as </a:t>
            </a:r>
            <a:r>
              <a:rPr lang="en-US" i="1" dirty="0"/>
              <a:t>Carson v. Makin</a:t>
            </a:r>
            <a:r>
              <a:rPr lang="en-US" dirty="0"/>
              <a:t>, the Supreme Court made several other rulings related to the First Amendment:</a:t>
            </a:r>
          </a:p>
          <a:p>
            <a:r>
              <a:rPr lang="en-US" i="1" dirty="0"/>
              <a:t>Kennedy v. Bremerton School District </a:t>
            </a:r>
            <a:r>
              <a:rPr lang="en-US" dirty="0"/>
              <a:t>(2022): Decision published less than one week after </a:t>
            </a:r>
            <a:r>
              <a:rPr lang="en-US" i="1" dirty="0"/>
              <a:t>Carson </a:t>
            </a:r>
            <a:r>
              <a:rPr lang="en-US" dirty="0"/>
              <a:t>held that district violated Free Exercise and Free Speech clauses of First Amendment for disciplining coach who prayed by himself after football games </a:t>
            </a:r>
          </a:p>
          <a:p>
            <a:r>
              <a:rPr lang="en-US" i="1" dirty="0"/>
              <a:t>303 Creative LLC v. </a:t>
            </a:r>
            <a:r>
              <a:rPr lang="en-US" i="1" dirty="0" err="1"/>
              <a:t>Elenis</a:t>
            </a:r>
            <a:r>
              <a:rPr lang="en-US" i="1" dirty="0"/>
              <a:t> </a:t>
            </a:r>
            <a:r>
              <a:rPr lang="en-US" dirty="0"/>
              <a:t>(2022): Just three days after publishing </a:t>
            </a:r>
            <a:r>
              <a:rPr lang="en-US" i="1" dirty="0"/>
              <a:t>Kennedy</a:t>
            </a:r>
            <a:r>
              <a:rPr lang="en-US" dirty="0"/>
              <a:t>, the Court overturned the district and appellate courts in ruling the Colorado Anti-Discrimination Act would violate a website designer’s Free Speech rights if the law were interpreted to force her “to create websites celebrating marriages that defy her belief that marriage should be reserved to unions between one man and one woman.” </a:t>
            </a:r>
            <a:endParaRPr lang="en-US" i="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223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MAKIN </a:t>
            </a:r>
            <a:r>
              <a:rPr lang="en-US" dirty="0"/>
              <a:t>Moves: subsequent issues</a:t>
            </a:r>
            <a:endParaRPr lang="en-US" i="1" dirty="0"/>
          </a:p>
        </p:txBody>
      </p:sp>
      <p:sp>
        <p:nvSpPr>
          <p:cNvPr id="5" name="Text Placeholder 4"/>
          <p:cNvSpPr>
            <a:spLocks noGrp="1"/>
          </p:cNvSpPr>
          <p:nvPr>
            <p:ph idx="1"/>
          </p:nvPr>
        </p:nvSpPr>
        <p:spPr>
          <a:xfrm>
            <a:off x="198130" y="2016760"/>
            <a:ext cx="8702426" cy="4206240"/>
          </a:xfrm>
        </p:spPr>
        <p:txBody>
          <a:bodyPr>
            <a:normAutofit lnSpcReduction="10000"/>
          </a:bodyPr>
          <a:lstStyle/>
          <a:p>
            <a:pPr marL="0" indent="0">
              <a:buNone/>
            </a:pPr>
            <a:r>
              <a:rPr lang="en-US" dirty="0"/>
              <a:t>The Free Exercise clause and state law issues:</a:t>
            </a:r>
          </a:p>
          <a:p>
            <a:r>
              <a:rPr lang="en-US" i="1" dirty="0" err="1"/>
              <a:t>Crosspoint</a:t>
            </a:r>
            <a:r>
              <a:rPr lang="en-US" i="1" dirty="0"/>
              <a:t> Church v. Makin </a:t>
            </a:r>
            <a:r>
              <a:rPr lang="en-US" dirty="0"/>
              <a:t>(D. Maine February 27, 2024): The district court denied a request for an injunction against the state enforcing certain provisions of the Maine Human Rights Act’s Antidiscrimination Provisions.</a:t>
            </a:r>
          </a:p>
          <a:p>
            <a:pPr lvl="1"/>
            <a:r>
              <a:rPr lang="en-US" dirty="0"/>
              <a:t>Plaintiff </a:t>
            </a:r>
            <a:r>
              <a:rPr lang="en-US" dirty="0" err="1"/>
              <a:t>Crosspoint</a:t>
            </a:r>
            <a:r>
              <a:rPr lang="en-US" dirty="0"/>
              <a:t> Church runs one of the schools at issue in </a:t>
            </a:r>
            <a:r>
              <a:rPr lang="en-US" i="1" dirty="0"/>
              <a:t>Carson v. Makin. </a:t>
            </a:r>
          </a:p>
          <a:p>
            <a:pPr lvl="1"/>
            <a:r>
              <a:rPr lang="en-US" dirty="0"/>
              <a:t>While </a:t>
            </a:r>
            <a:r>
              <a:rPr lang="en-US" i="1" dirty="0"/>
              <a:t>Carson </a:t>
            </a:r>
            <a:r>
              <a:rPr lang="en-US" dirty="0"/>
              <a:t> was pending, Maine legislature also amended the law in question to add gender identity, religion, ancestry and color as protected classes and narrowed the religious exemption from the statute to only religious organizations that do </a:t>
            </a:r>
            <a:r>
              <a:rPr lang="en-US" u="sng" dirty="0"/>
              <a:t>not</a:t>
            </a:r>
            <a:r>
              <a:rPr lang="en-US" dirty="0"/>
              <a:t> receive public funding.</a:t>
            </a:r>
          </a:p>
          <a:p>
            <a:pPr lvl="1"/>
            <a:r>
              <a:rPr lang="en-US" dirty="0"/>
              <a:t>“Recognizing that this case presents novel constitutional questions in the wake of the Supreme Court’s decision in </a:t>
            </a:r>
            <a:r>
              <a:rPr lang="en-US" i="1" dirty="0"/>
              <a:t>Carson v. Makin</a:t>
            </a:r>
            <a:r>
              <a:rPr lang="en-US" dirty="0"/>
              <a:t>, the Court has framed its opinion as a prelude to a challenge to the … First Circuit for a more authoritative ruling.” </a:t>
            </a:r>
          </a:p>
          <a:p>
            <a:endParaRPr lang="en-US" dirty="0"/>
          </a:p>
          <a:p>
            <a:pPr marL="0" indent="0">
              <a:buNone/>
            </a:pPr>
            <a:endParaRPr lang="en-US" dirty="0"/>
          </a:p>
        </p:txBody>
      </p:sp>
    </p:spTree>
    <p:extLst>
      <p:ext uri="{BB962C8B-B14F-4D97-AF65-F5344CB8AC3E}">
        <p14:creationId xmlns:p14="http://schemas.microsoft.com/office/powerpoint/2010/main" val="369385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MAKIN </a:t>
            </a:r>
            <a:r>
              <a:rPr lang="en-US" dirty="0"/>
              <a:t>Moves: current events</a:t>
            </a:r>
            <a:endParaRPr lang="en-US" i="1" dirty="0"/>
          </a:p>
        </p:txBody>
      </p:sp>
      <p:sp>
        <p:nvSpPr>
          <p:cNvPr id="5" name="Text Placeholder 4"/>
          <p:cNvSpPr>
            <a:spLocks noGrp="1"/>
          </p:cNvSpPr>
          <p:nvPr>
            <p:ph idx="1"/>
          </p:nvPr>
        </p:nvSpPr>
        <p:spPr>
          <a:xfrm>
            <a:off x="198130" y="2016760"/>
            <a:ext cx="8702426" cy="4206240"/>
          </a:xfrm>
        </p:spPr>
        <p:txBody>
          <a:bodyPr>
            <a:normAutofit/>
          </a:bodyPr>
          <a:lstStyle/>
          <a:p>
            <a:pPr marL="0" indent="0">
              <a:buNone/>
            </a:pPr>
            <a:r>
              <a:rPr lang="en-US" dirty="0"/>
              <a:t>The Free Exercise clause and state law issues:</a:t>
            </a:r>
          </a:p>
          <a:p>
            <a:r>
              <a:rPr lang="en-US" dirty="0"/>
              <a:t>Oklahoma’s Religious Charter School Case is pending:</a:t>
            </a:r>
          </a:p>
          <a:p>
            <a:endParaRPr lang="en-US" dirty="0"/>
          </a:p>
          <a:p>
            <a:pPr lvl="1"/>
            <a:r>
              <a:rPr lang="en-US" dirty="0"/>
              <a:t>In June 2023, the Oklahoma Statewide Virtual Charter School Board approved a Catholic virtual charter school.</a:t>
            </a:r>
          </a:p>
          <a:p>
            <a:pPr lvl="1"/>
            <a:endParaRPr lang="en-US" i="1" dirty="0"/>
          </a:p>
          <a:p>
            <a:pPr lvl="1"/>
            <a:r>
              <a:rPr lang="en-US" dirty="0"/>
              <a:t>The Oklahoma Attorney General warned the school would violate both the Oklahoma and U.S. Constitutions, and brought a suit in October 2023 after the board entered into a contract for the charter school.</a:t>
            </a:r>
          </a:p>
          <a:p>
            <a:endParaRPr lang="en-US" dirty="0"/>
          </a:p>
          <a:p>
            <a:pPr marL="0" indent="0">
              <a:buNone/>
            </a:pPr>
            <a:endParaRPr lang="en-US" dirty="0"/>
          </a:p>
        </p:txBody>
      </p:sp>
    </p:spTree>
    <p:extLst>
      <p:ext uri="{BB962C8B-B14F-4D97-AF65-F5344CB8AC3E}">
        <p14:creationId xmlns:p14="http://schemas.microsoft.com/office/powerpoint/2010/main" val="2623472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Bonds 301 –</a:t>
            </a:r>
            <a:r>
              <a:rPr lang="en-US" sz="5400" i="1" dirty="0"/>
              <a:t> </a:t>
            </a:r>
            <a:r>
              <a:rPr lang="en-US" sz="5400" dirty="0"/>
              <a:t/>
            </a:r>
            <a:br>
              <a:rPr lang="en-US" sz="5400" dirty="0"/>
            </a:br>
            <a:r>
              <a:rPr lang="en-US" sz="5400" dirty="0"/>
              <a:t>considerations in financings</a:t>
            </a:r>
            <a:endParaRPr lang="en-US" i="1" dirty="0"/>
          </a:p>
        </p:txBody>
      </p:sp>
      <p:sp>
        <p:nvSpPr>
          <p:cNvPr id="4" name="Text Placeholder 3"/>
          <p:cNvSpPr>
            <a:spLocks noGrp="1"/>
          </p:cNvSpPr>
          <p:nvPr>
            <p:ph type="body" idx="1"/>
          </p:nvPr>
        </p:nvSpPr>
        <p:spPr/>
        <p:txBody>
          <a:bodyPr/>
          <a:lstStyle/>
          <a:p>
            <a:r>
              <a:rPr lang="en-US" dirty="0"/>
              <a:t>Financing Religiously Affiliated Facilities</a:t>
            </a:r>
          </a:p>
          <a:p>
            <a:r>
              <a:rPr lang="en-US" dirty="0"/>
              <a:t>(Symposium)</a:t>
            </a:r>
          </a:p>
        </p:txBody>
      </p:sp>
    </p:spTree>
    <p:extLst>
      <p:ext uri="{BB962C8B-B14F-4D97-AF65-F5344CB8AC3E}">
        <p14:creationId xmlns:p14="http://schemas.microsoft.com/office/powerpoint/2010/main" val="334034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in financings</a:t>
            </a:r>
          </a:p>
        </p:txBody>
      </p:sp>
      <p:sp>
        <p:nvSpPr>
          <p:cNvPr id="5" name="Content Placeholder 4"/>
          <p:cNvSpPr>
            <a:spLocks noGrp="1"/>
          </p:cNvSpPr>
          <p:nvPr>
            <p:ph idx="1"/>
          </p:nvPr>
        </p:nvSpPr>
        <p:spPr/>
        <p:txBody>
          <a:bodyPr/>
          <a:lstStyle/>
          <a:p>
            <a:r>
              <a:rPr lang="en-US" dirty="0"/>
              <a:t>What are the issues that concern YOU the most on a day to day basis? </a:t>
            </a:r>
          </a:p>
          <a:p>
            <a:endParaRPr lang="en-US" dirty="0"/>
          </a:p>
          <a:p>
            <a:r>
              <a:rPr lang="en-US" dirty="0"/>
              <a:t>What has changed at a practical level in bond financings since </a:t>
            </a:r>
            <a:r>
              <a:rPr lang="en-US" i="1" dirty="0"/>
              <a:t>Carson v. Makin </a:t>
            </a:r>
            <a:r>
              <a:rPr lang="en-US" dirty="0"/>
              <a:t>was decided in 2022?</a:t>
            </a:r>
          </a:p>
          <a:p>
            <a:endParaRPr lang="en-US" dirty="0"/>
          </a:p>
          <a:p>
            <a:r>
              <a:rPr lang="en-US" dirty="0"/>
              <a:t>What are the conversations conduit issuers need to be thoughtful about?</a:t>
            </a:r>
          </a:p>
          <a:p>
            <a:endParaRPr lang="en-US" dirty="0"/>
          </a:p>
          <a:p>
            <a:r>
              <a:rPr lang="en-US" dirty="0"/>
              <a:t>What are the grey areas that bond counsel are concerned about?</a:t>
            </a:r>
          </a:p>
        </p:txBody>
      </p:sp>
    </p:spTree>
    <p:extLst>
      <p:ext uri="{BB962C8B-B14F-4D97-AF65-F5344CB8AC3E}">
        <p14:creationId xmlns:p14="http://schemas.microsoft.com/office/powerpoint/2010/main" val="244865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art 301 –</a:t>
            </a:r>
            <a:r>
              <a:rPr lang="en-US" sz="5400" i="1" dirty="0"/>
              <a:t> </a:t>
            </a:r>
            <a:r>
              <a:rPr lang="en-US" sz="5400" dirty="0"/>
              <a:t>issues for issuer’s counsel</a:t>
            </a:r>
            <a:endParaRPr lang="en-US" i="1"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256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Issues for issuer’s counsel</a:t>
            </a:r>
          </a:p>
        </p:txBody>
      </p:sp>
      <p:sp>
        <p:nvSpPr>
          <p:cNvPr id="5" name="Content Placeholder 4"/>
          <p:cNvSpPr>
            <a:spLocks noGrp="1"/>
          </p:cNvSpPr>
          <p:nvPr>
            <p:ph idx="1"/>
          </p:nvPr>
        </p:nvSpPr>
        <p:spPr/>
        <p:txBody>
          <a:bodyPr/>
          <a:lstStyle/>
          <a:p>
            <a:r>
              <a:rPr lang="en-US" dirty="0"/>
              <a:t>What are the issues that concern YOU the most on a day to day basis?</a:t>
            </a:r>
          </a:p>
          <a:p>
            <a:endParaRPr lang="en-US" dirty="0"/>
          </a:p>
          <a:p>
            <a:r>
              <a:rPr lang="en-US" dirty="0"/>
              <a:t>What unique questions should conduit issuers be asking their issuer or general counsel?</a:t>
            </a:r>
          </a:p>
          <a:p>
            <a:endParaRPr lang="en-US" dirty="0"/>
          </a:p>
          <a:p>
            <a:r>
              <a:rPr lang="en-US" dirty="0"/>
              <a:t>What practical steps should be taken to address the changes that are happening since the </a:t>
            </a:r>
            <a:r>
              <a:rPr lang="en-US" i="1" dirty="0"/>
              <a:t>Carson v. Makin </a:t>
            </a:r>
            <a:r>
              <a:rPr lang="en-US" dirty="0"/>
              <a:t>decision?</a:t>
            </a:r>
          </a:p>
        </p:txBody>
      </p:sp>
    </p:spTree>
    <p:extLst>
      <p:ext uri="{BB962C8B-B14F-4D97-AF65-F5344CB8AC3E}">
        <p14:creationId xmlns:p14="http://schemas.microsoft.com/office/powerpoint/2010/main" val="106242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665C-691F-A7AC-9381-10E6B51331AB}"/>
              </a:ext>
            </a:extLst>
          </p:cNvPr>
          <p:cNvSpPr>
            <a:spLocks noGrp="1"/>
          </p:cNvSpPr>
          <p:nvPr>
            <p:ph type="title"/>
          </p:nvPr>
        </p:nvSpPr>
        <p:spPr/>
        <p:txBody>
          <a:bodyPr>
            <a:normAutofit fontScale="90000"/>
          </a:bodyPr>
          <a:lstStyle/>
          <a:p>
            <a:pPr algn="ctr"/>
            <a:r>
              <a:rPr lang="en-US" dirty="0"/>
              <a:t>To Finance, Or Not To Finance… That is the Question</a:t>
            </a:r>
          </a:p>
        </p:txBody>
      </p:sp>
      <p:graphicFrame>
        <p:nvGraphicFramePr>
          <p:cNvPr id="5" name="Diagram 4">
            <a:extLst>
              <a:ext uri="{FF2B5EF4-FFF2-40B4-BE49-F238E27FC236}">
                <a16:creationId xmlns:a16="http://schemas.microsoft.com/office/drawing/2014/main" id="{4D835CE7-8A28-C8AF-B2A0-A42E7B0D8746}"/>
              </a:ext>
            </a:extLst>
          </p:cNvPr>
          <p:cNvGraphicFramePr/>
          <p:nvPr>
            <p:extLst>
              <p:ext uri="{D42A27DB-BD31-4B8C-83A1-F6EECF244321}">
                <p14:modId xmlns:p14="http://schemas.microsoft.com/office/powerpoint/2010/main" val="775945275"/>
              </p:ext>
            </p:extLst>
          </p:nvPr>
        </p:nvGraphicFramePr>
        <p:xfrm>
          <a:off x="1523219" y="225044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82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Course catalog</a:t>
            </a:r>
          </a:p>
        </p:txBody>
      </p:sp>
      <p:sp>
        <p:nvSpPr>
          <p:cNvPr id="3" name="Subtitle 2"/>
          <p:cNvSpPr>
            <a:spLocks noGrp="1"/>
          </p:cNvSpPr>
          <p:nvPr>
            <p:ph type="subTitle" idx="4294967295"/>
          </p:nvPr>
        </p:nvSpPr>
        <p:spPr>
          <a:xfrm>
            <a:off x="1142219" y="2088695"/>
            <a:ext cx="6858000" cy="4395231"/>
          </a:xfrm>
        </p:spPr>
        <p:txBody>
          <a:bodyPr>
            <a:normAutofit fontScale="92500" lnSpcReduction="10000"/>
          </a:bodyPr>
          <a:lstStyle/>
          <a:p>
            <a:r>
              <a:rPr lang="en-US" dirty="0"/>
              <a:t>LAW 103 – </a:t>
            </a:r>
            <a:r>
              <a:rPr lang="en-US" i="1" dirty="0"/>
              <a:t>Carson v. Makin</a:t>
            </a:r>
            <a:r>
              <a:rPr lang="en-US" dirty="0"/>
              <a:t>: The Refresher Course</a:t>
            </a:r>
          </a:p>
          <a:p>
            <a:endParaRPr lang="en-US" dirty="0"/>
          </a:p>
          <a:p>
            <a:r>
              <a:rPr lang="en-US" dirty="0"/>
              <a:t>POL SCI 201 – </a:t>
            </a:r>
            <a:r>
              <a:rPr lang="en-US" i="1" dirty="0"/>
              <a:t>Makin </a:t>
            </a:r>
            <a:r>
              <a:rPr lang="en-US" dirty="0"/>
              <a:t>Moves: Subsequent Developments and Current Events</a:t>
            </a:r>
          </a:p>
          <a:p>
            <a:endParaRPr lang="en-US" dirty="0"/>
          </a:p>
          <a:p>
            <a:r>
              <a:rPr lang="en-US" dirty="0"/>
              <a:t>BONDS 301 – Considerations in Financings: Financing Religiously Affiliated Facilities (Symposium)</a:t>
            </a:r>
          </a:p>
          <a:p>
            <a:endParaRPr lang="en-US" dirty="0"/>
          </a:p>
          <a:p>
            <a:r>
              <a:rPr lang="en-US" dirty="0"/>
              <a:t>ART 301 – Issues for Issuer’s Counsel </a:t>
            </a:r>
          </a:p>
          <a:p>
            <a:endParaRPr lang="en-US" dirty="0"/>
          </a:p>
          <a:p>
            <a:r>
              <a:rPr lang="en-US" dirty="0"/>
              <a:t>QUAD 400 – Questions and Conversations</a:t>
            </a:r>
          </a:p>
          <a:p>
            <a:endParaRPr lang="en-US" i="1" dirty="0"/>
          </a:p>
        </p:txBody>
      </p:sp>
    </p:spTree>
    <p:extLst>
      <p:ext uri="{BB962C8B-B14F-4D97-AF65-F5344CB8AC3E}">
        <p14:creationId xmlns:p14="http://schemas.microsoft.com/office/powerpoint/2010/main" val="676611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CE393-2266-74AD-A9EB-FF02D47AAD05}"/>
              </a:ext>
            </a:extLst>
          </p:cNvPr>
          <p:cNvSpPr>
            <a:spLocks noGrp="1"/>
          </p:cNvSpPr>
          <p:nvPr>
            <p:ph type="title"/>
          </p:nvPr>
        </p:nvSpPr>
        <p:spPr/>
        <p:txBody>
          <a:bodyPr/>
          <a:lstStyle/>
          <a:p>
            <a:pPr algn="ctr"/>
            <a:r>
              <a:rPr lang="en-US" dirty="0"/>
              <a:t>Old Financing Guidelines</a:t>
            </a:r>
          </a:p>
        </p:txBody>
      </p:sp>
      <p:pic>
        <p:nvPicPr>
          <p:cNvPr id="5" name="Content Placeholder 4">
            <a:extLst>
              <a:ext uri="{FF2B5EF4-FFF2-40B4-BE49-F238E27FC236}">
                <a16:creationId xmlns:a16="http://schemas.microsoft.com/office/drawing/2014/main" id="{DDF1EC88-5C20-F39A-63FB-E84E5407009B}"/>
              </a:ext>
            </a:extLst>
          </p:cNvPr>
          <p:cNvPicPr>
            <a:picLocks noGrp="1" noChangeAspect="1"/>
          </p:cNvPicPr>
          <p:nvPr>
            <p:ph idx="1"/>
          </p:nvPr>
        </p:nvPicPr>
        <p:blipFill>
          <a:blip r:embed="rId2"/>
          <a:stretch>
            <a:fillRect/>
          </a:stretch>
        </p:blipFill>
        <p:spPr>
          <a:xfrm>
            <a:off x="1036319" y="3218054"/>
            <a:ext cx="7221583" cy="1563909"/>
          </a:xfrm>
        </p:spPr>
      </p:pic>
    </p:spTree>
    <p:extLst>
      <p:ext uri="{BB962C8B-B14F-4D97-AF65-F5344CB8AC3E}">
        <p14:creationId xmlns:p14="http://schemas.microsoft.com/office/powerpoint/2010/main" val="1432855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69118-89D6-F4E2-F0B4-44AF6EB066CB}"/>
              </a:ext>
            </a:extLst>
          </p:cNvPr>
          <p:cNvSpPr>
            <a:spLocks noGrp="1"/>
          </p:cNvSpPr>
          <p:nvPr>
            <p:ph type="title"/>
          </p:nvPr>
        </p:nvSpPr>
        <p:spPr/>
        <p:txBody>
          <a:bodyPr/>
          <a:lstStyle/>
          <a:p>
            <a:pPr algn="ctr"/>
            <a:r>
              <a:rPr lang="en-US" dirty="0"/>
              <a:t>Disclosure</a:t>
            </a:r>
          </a:p>
        </p:txBody>
      </p:sp>
      <p:pic>
        <p:nvPicPr>
          <p:cNvPr id="5" name="Content Placeholder 4">
            <a:extLst>
              <a:ext uri="{FF2B5EF4-FFF2-40B4-BE49-F238E27FC236}">
                <a16:creationId xmlns:a16="http://schemas.microsoft.com/office/drawing/2014/main" id="{BE66D9BF-3B6B-9329-784E-77FAA12F2CDD}"/>
              </a:ext>
            </a:extLst>
          </p:cNvPr>
          <p:cNvPicPr>
            <a:picLocks noGrp="1" noChangeAspect="1"/>
          </p:cNvPicPr>
          <p:nvPr>
            <p:ph idx="1"/>
          </p:nvPr>
        </p:nvPicPr>
        <p:blipFill>
          <a:blip r:embed="rId2"/>
          <a:stretch>
            <a:fillRect/>
          </a:stretch>
        </p:blipFill>
        <p:spPr>
          <a:xfrm>
            <a:off x="1131193" y="2028780"/>
            <a:ext cx="3345933" cy="4206875"/>
          </a:xfrm>
        </p:spPr>
      </p:pic>
      <p:pic>
        <p:nvPicPr>
          <p:cNvPr id="7" name="Picture 6">
            <a:extLst>
              <a:ext uri="{FF2B5EF4-FFF2-40B4-BE49-F238E27FC236}">
                <a16:creationId xmlns:a16="http://schemas.microsoft.com/office/drawing/2014/main" id="{415C0B9E-9702-03F7-E002-B46BFA0DFF08}"/>
              </a:ext>
            </a:extLst>
          </p:cNvPr>
          <p:cNvPicPr>
            <a:picLocks noChangeAspect="1"/>
          </p:cNvPicPr>
          <p:nvPr/>
        </p:nvPicPr>
        <p:blipFill>
          <a:blip r:embed="rId3"/>
          <a:stretch>
            <a:fillRect/>
          </a:stretch>
        </p:blipFill>
        <p:spPr>
          <a:xfrm>
            <a:off x="4906637" y="2519539"/>
            <a:ext cx="3550782" cy="3138699"/>
          </a:xfrm>
          <a:prstGeom prst="rect">
            <a:avLst/>
          </a:prstGeom>
        </p:spPr>
      </p:pic>
    </p:spTree>
    <p:extLst>
      <p:ext uri="{BB962C8B-B14F-4D97-AF65-F5344CB8AC3E}">
        <p14:creationId xmlns:p14="http://schemas.microsoft.com/office/powerpoint/2010/main" val="1887599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quad 400 –</a:t>
            </a:r>
            <a:r>
              <a:rPr lang="en-US" sz="5400" i="1" dirty="0"/>
              <a:t> </a:t>
            </a:r>
            <a:r>
              <a:rPr lang="en-US" sz="5400" dirty="0"/>
              <a:t>questions and conversations</a:t>
            </a:r>
            <a:endParaRPr lang="en-US" i="1" dirty="0"/>
          </a:p>
        </p:txBody>
      </p:sp>
      <p:sp>
        <p:nvSpPr>
          <p:cNvPr id="5" name="TextBox 4"/>
          <p:cNvSpPr txBox="1"/>
          <p:nvPr/>
        </p:nvSpPr>
        <p:spPr>
          <a:xfrm>
            <a:off x="6982197" y="5258160"/>
            <a:ext cx="1853046" cy="457200"/>
          </a:xfrm>
          <a:prstGeom prst="rect">
            <a:avLst/>
          </a:prstGeom>
          <a:noFill/>
        </p:spPr>
        <p:txBody>
          <a:bodyPr wrap="square" lIns="0" tIns="0" rIns="0" bIns="0" rtlCol="0">
            <a:noAutofit/>
          </a:bodyPr>
          <a:lstStyle/>
          <a:p>
            <a:r>
              <a:rPr lang="en-US" sz="1600" dirty="0"/>
              <a:t>Fred Marienthal</a:t>
            </a:r>
          </a:p>
          <a:p>
            <a:r>
              <a:rPr lang="en-US" sz="1600" dirty="0"/>
              <a:t>Kutak Rock</a:t>
            </a:r>
          </a:p>
          <a:p>
            <a:r>
              <a:rPr lang="en-US" sz="1600" dirty="0"/>
              <a:t>(303) 292-7817</a:t>
            </a:r>
          </a:p>
          <a:p>
            <a:r>
              <a:rPr lang="en-US" sz="1600" dirty="0"/>
              <a:t>Frederic.Marienthal@kutakrock.com</a:t>
            </a:r>
          </a:p>
        </p:txBody>
      </p:sp>
      <p:sp>
        <p:nvSpPr>
          <p:cNvPr id="6" name="TextBox 5"/>
          <p:cNvSpPr txBox="1"/>
          <p:nvPr/>
        </p:nvSpPr>
        <p:spPr>
          <a:xfrm>
            <a:off x="3805547" y="5261489"/>
            <a:ext cx="1853046" cy="459180"/>
          </a:xfrm>
          <a:prstGeom prst="rect">
            <a:avLst/>
          </a:prstGeom>
          <a:noFill/>
        </p:spPr>
        <p:txBody>
          <a:bodyPr wrap="square" lIns="0" tIns="0" rIns="0" bIns="0" rtlCol="0">
            <a:noAutofit/>
          </a:bodyPr>
          <a:lstStyle/>
          <a:p>
            <a:r>
              <a:rPr lang="en-US" sz="1600" dirty="0"/>
              <a:t>Cory Kalanick</a:t>
            </a:r>
          </a:p>
          <a:p>
            <a:r>
              <a:rPr lang="en-US" sz="1600" dirty="0"/>
              <a:t>Sherman &amp; Howard</a:t>
            </a:r>
          </a:p>
          <a:p>
            <a:r>
              <a:rPr lang="en-US" sz="1600" dirty="0"/>
              <a:t>(303) 299-8373</a:t>
            </a:r>
          </a:p>
          <a:p>
            <a:r>
              <a:rPr lang="en-US" sz="1600" dirty="0" err="1"/>
              <a:t>ckalanick@sherman</a:t>
            </a:r>
            <a:r>
              <a:rPr lang="en-US" sz="1600" dirty="0"/>
              <a:t/>
            </a:r>
            <a:br>
              <a:rPr lang="en-US" sz="1600" dirty="0"/>
            </a:br>
            <a:r>
              <a:rPr lang="en-US" sz="1600" dirty="0"/>
              <a:t>howard.com</a:t>
            </a:r>
          </a:p>
        </p:txBody>
      </p:sp>
      <p:sp>
        <p:nvSpPr>
          <p:cNvPr id="7" name="TextBox 6"/>
          <p:cNvSpPr txBox="1"/>
          <p:nvPr/>
        </p:nvSpPr>
        <p:spPr>
          <a:xfrm>
            <a:off x="482434" y="5267426"/>
            <a:ext cx="1714501" cy="457200"/>
          </a:xfrm>
          <a:prstGeom prst="rect">
            <a:avLst/>
          </a:prstGeom>
          <a:noFill/>
        </p:spPr>
        <p:txBody>
          <a:bodyPr wrap="square" lIns="0" tIns="0" rIns="0" bIns="0" rtlCol="0">
            <a:noAutofit/>
          </a:bodyPr>
          <a:lstStyle/>
          <a:p>
            <a:r>
              <a:rPr lang="en-US" sz="1600" dirty="0"/>
              <a:t>Jon Jurich</a:t>
            </a:r>
          </a:p>
          <a:p>
            <a:r>
              <a:rPr lang="en-US" sz="1600" dirty="0"/>
              <a:t>Pacifica Law Group</a:t>
            </a:r>
          </a:p>
          <a:p>
            <a:r>
              <a:rPr lang="en-US" sz="1600" dirty="0"/>
              <a:t>(206) 245-1717</a:t>
            </a:r>
          </a:p>
          <a:p>
            <a:r>
              <a:rPr lang="en-US" sz="1600" dirty="0"/>
              <a:t>Jon.Jurich@pacificalawgroup.com</a:t>
            </a:r>
          </a:p>
        </p:txBody>
      </p:sp>
    </p:spTree>
    <p:extLst>
      <p:ext uri="{BB962C8B-B14F-4D97-AF65-F5344CB8AC3E}">
        <p14:creationId xmlns:p14="http://schemas.microsoft.com/office/powerpoint/2010/main" val="272592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law 103 – </a:t>
            </a:r>
            <a:r>
              <a:rPr lang="en-US" i="1" dirty="0" err="1"/>
              <a:t>carson</a:t>
            </a:r>
            <a:r>
              <a:rPr lang="en-US" i="1" dirty="0"/>
              <a:t> v. </a:t>
            </a:r>
            <a:r>
              <a:rPr lang="en-US" i="1" dirty="0" err="1"/>
              <a:t>makin</a:t>
            </a:r>
            <a:endParaRPr lang="en-US" i="1"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7522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Law 103 – </a:t>
            </a:r>
            <a:r>
              <a:rPr lang="en-US" i="1" dirty="0"/>
              <a:t>Carson v. </a:t>
            </a:r>
            <a:r>
              <a:rPr lang="en-US" i="1" dirty="0" err="1"/>
              <a:t>makin</a:t>
            </a:r>
            <a:r>
              <a:rPr lang="en-US" i="1" dirty="0"/>
              <a:t> </a:t>
            </a:r>
            <a:endParaRPr lang="en-US" dirty="0"/>
          </a:p>
        </p:txBody>
      </p:sp>
      <p:pic>
        <p:nvPicPr>
          <p:cNvPr id="5" name="Picture Placeholder 5" descr="Graphical user interface, text, application&#10;&#10;Description automatically generated">
            <a:extLst>
              <a:ext uri="{FF2B5EF4-FFF2-40B4-BE49-F238E27FC236}">
                <a16:creationId xmlns:a16="http://schemas.microsoft.com/office/drawing/2014/main" id="{F308C71F-C35D-FB43-858E-A02C8D172A86}"/>
              </a:ext>
            </a:extLst>
          </p:cNvPr>
          <p:cNvPicPr>
            <a:picLocks noGrp="1" noChangeAspect="1"/>
          </p:cNvPicPr>
          <p:nvPr>
            <p:ph idx="1"/>
          </p:nvPr>
        </p:nvPicPr>
        <p:blipFill>
          <a:blip r:embed="rId2"/>
          <a:srcRect l="19323" r="19323"/>
          <a:stretch>
            <a:fillRect/>
          </a:stretch>
        </p:blipFill>
        <p:spPr>
          <a:xfrm>
            <a:off x="2277701" y="2011363"/>
            <a:ext cx="4588597" cy="4206875"/>
          </a:xfrm>
        </p:spPr>
      </p:pic>
    </p:spTree>
    <p:extLst>
      <p:ext uri="{BB962C8B-B14F-4D97-AF65-F5344CB8AC3E}">
        <p14:creationId xmlns:p14="http://schemas.microsoft.com/office/powerpoint/2010/main" val="219758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MAKIN </a:t>
            </a:r>
            <a:r>
              <a:rPr lang="en-US" dirty="0"/>
              <a:t>and the 1</a:t>
            </a:r>
            <a:r>
              <a:rPr lang="en-US" baseline="30000" dirty="0"/>
              <a:t>st</a:t>
            </a:r>
            <a:r>
              <a:rPr lang="en-US" dirty="0"/>
              <a:t> amendment</a:t>
            </a:r>
          </a:p>
        </p:txBody>
      </p:sp>
      <p:sp>
        <p:nvSpPr>
          <p:cNvPr id="5" name="Text Placeholder 4"/>
          <p:cNvSpPr>
            <a:spLocks noGrp="1"/>
          </p:cNvSpPr>
          <p:nvPr>
            <p:ph type="body" idx="1"/>
          </p:nvPr>
        </p:nvSpPr>
        <p:spPr/>
        <p:txBody>
          <a:bodyPr/>
          <a:lstStyle/>
          <a:p>
            <a:r>
              <a:rPr lang="en-US" dirty="0"/>
              <a:t>The Establishment Clause</a:t>
            </a:r>
          </a:p>
        </p:txBody>
      </p:sp>
      <p:sp>
        <p:nvSpPr>
          <p:cNvPr id="9" name="Content Placeholder 8"/>
          <p:cNvSpPr>
            <a:spLocks noGrp="1"/>
          </p:cNvSpPr>
          <p:nvPr>
            <p:ph sz="half" idx="2"/>
          </p:nvPr>
        </p:nvSpPr>
        <p:spPr/>
        <p:txBody>
          <a:bodyPr/>
          <a:lstStyle/>
          <a:p>
            <a:pPr marL="0" indent="0">
              <a:buNone/>
            </a:pPr>
            <a:r>
              <a:rPr lang="en-US" sz="2400" dirty="0">
                <a:solidFill>
                  <a:schemeClr val="bg1"/>
                </a:solidFill>
              </a:rPr>
              <a:t>“Congress shall make no law respecting an establishment of religion”</a:t>
            </a:r>
          </a:p>
          <a:p>
            <a:endParaRPr lang="en-US" dirty="0"/>
          </a:p>
        </p:txBody>
      </p:sp>
      <p:sp>
        <p:nvSpPr>
          <p:cNvPr id="7" name="Text Placeholder 6"/>
          <p:cNvSpPr>
            <a:spLocks noGrp="1"/>
          </p:cNvSpPr>
          <p:nvPr>
            <p:ph type="body" sz="quarter" idx="3"/>
          </p:nvPr>
        </p:nvSpPr>
        <p:spPr/>
        <p:txBody>
          <a:bodyPr/>
          <a:lstStyle/>
          <a:p>
            <a:r>
              <a:rPr lang="en-US" dirty="0"/>
              <a:t>The Free Exercise Clause</a:t>
            </a:r>
          </a:p>
        </p:txBody>
      </p:sp>
      <p:sp>
        <p:nvSpPr>
          <p:cNvPr id="10" name="Content Placeholder 9"/>
          <p:cNvSpPr>
            <a:spLocks noGrp="1"/>
          </p:cNvSpPr>
          <p:nvPr>
            <p:ph sz="quarter" idx="4"/>
          </p:nvPr>
        </p:nvSpPr>
        <p:spPr/>
        <p:txBody>
          <a:bodyPr/>
          <a:lstStyle/>
          <a:p>
            <a:pPr marL="0" indent="0">
              <a:buNone/>
            </a:pPr>
            <a:r>
              <a:rPr lang="en-US" sz="2400" dirty="0">
                <a:solidFill>
                  <a:schemeClr val="bg1"/>
                </a:solidFill>
              </a:rPr>
              <a:t>“[Congress shall make no law] prohibiting the free exercise thereof”</a:t>
            </a:r>
          </a:p>
          <a:p>
            <a:endParaRPr lang="en-US" dirty="0"/>
          </a:p>
        </p:txBody>
      </p:sp>
    </p:spTree>
    <p:extLst>
      <p:ext uri="{BB962C8B-B14F-4D97-AF65-F5344CB8AC3E}">
        <p14:creationId xmlns:p14="http://schemas.microsoft.com/office/powerpoint/2010/main" val="271677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MAKIN </a:t>
            </a:r>
            <a:r>
              <a:rPr lang="en-US" dirty="0"/>
              <a:t>and the 1</a:t>
            </a:r>
            <a:r>
              <a:rPr lang="en-US" baseline="30000" dirty="0"/>
              <a:t>st</a:t>
            </a:r>
            <a:r>
              <a:rPr lang="en-US" dirty="0"/>
              <a:t> amendment</a:t>
            </a:r>
          </a:p>
        </p:txBody>
      </p:sp>
      <p:sp>
        <p:nvSpPr>
          <p:cNvPr id="5" name="Text Placeholder 4"/>
          <p:cNvSpPr>
            <a:spLocks noGrp="1"/>
          </p:cNvSpPr>
          <p:nvPr>
            <p:ph type="body" idx="1"/>
          </p:nvPr>
        </p:nvSpPr>
        <p:spPr/>
        <p:txBody>
          <a:bodyPr/>
          <a:lstStyle/>
          <a:p>
            <a:r>
              <a:rPr lang="en-US" dirty="0"/>
              <a:t>Carson’s Arguments</a:t>
            </a:r>
          </a:p>
        </p:txBody>
      </p:sp>
      <p:sp>
        <p:nvSpPr>
          <p:cNvPr id="9" name="Content Placeholder 8"/>
          <p:cNvSpPr>
            <a:spLocks noGrp="1"/>
          </p:cNvSpPr>
          <p:nvPr>
            <p:ph sz="half" idx="2"/>
          </p:nvPr>
        </p:nvSpPr>
        <p:spPr>
          <a:xfrm>
            <a:off x="687988" y="2656564"/>
            <a:ext cx="3657600" cy="3566160"/>
          </a:xfrm>
        </p:spPr>
        <p:txBody>
          <a:bodyPr/>
          <a:lstStyle/>
          <a:p>
            <a:r>
              <a:rPr lang="en-US" sz="2000" dirty="0"/>
              <a:t>Tuition assistance did not go to the schools, it went to the parents</a:t>
            </a:r>
          </a:p>
          <a:p>
            <a:r>
              <a:rPr lang="en-US" sz="2000" dirty="0"/>
              <a:t>Prohibition on how parents used that money violates the Free Exercise clause</a:t>
            </a:r>
          </a:p>
          <a:p>
            <a:r>
              <a:rPr lang="en-US" sz="2000" dirty="0"/>
              <a:t>Law did not require public-school equivalent education (particularly as some private schools charged more than the benefit)</a:t>
            </a:r>
          </a:p>
          <a:p>
            <a:pPr marL="0" indent="0">
              <a:buNone/>
            </a:pPr>
            <a:endParaRPr lang="en-US" sz="2000" dirty="0"/>
          </a:p>
          <a:p>
            <a:endParaRPr lang="en-US" dirty="0"/>
          </a:p>
        </p:txBody>
      </p:sp>
      <p:sp>
        <p:nvSpPr>
          <p:cNvPr id="7" name="Text Placeholder 6"/>
          <p:cNvSpPr>
            <a:spLocks noGrp="1"/>
          </p:cNvSpPr>
          <p:nvPr>
            <p:ph type="body" sz="quarter" idx="3"/>
          </p:nvPr>
        </p:nvSpPr>
        <p:spPr/>
        <p:txBody>
          <a:bodyPr/>
          <a:lstStyle/>
          <a:p>
            <a:r>
              <a:rPr lang="en-US" dirty="0"/>
              <a:t>Makin’s Arguments</a:t>
            </a:r>
          </a:p>
        </p:txBody>
      </p:sp>
      <p:sp>
        <p:nvSpPr>
          <p:cNvPr id="10" name="Content Placeholder 9"/>
          <p:cNvSpPr>
            <a:spLocks noGrp="1"/>
          </p:cNvSpPr>
          <p:nvPr>
            <p:ph sz="quarter" idx="4"/>
          </p:nvPr>
        </p:nvSpPr>
        <p:spPr/>
        <p:txBody>
          <a:bodyPr>
            <a:normAutofit fontScale="92500" lnSpcReduction="10000"/>
          </a:bodyPr>
          <a:lstStyle/>
          <a:p>
            <a:r>
              <a:rPr lang="en-US" sz="2400" dirty="0"/>
              <a:t>State could only provide money for public-school equivalent education</a:t>
            </a:r>
          </a:p>
          <a:p>
            <a:r>
              <a:rPr lang="en-US" sz="2400" dirty="0"/>
              <a:t>Use-based restrictions do not cause the same issues as restrictions based on religious status</a:t>
            </a:r>
          </a:p>
          <a:p>
            <a:r>
              <a:rPr lang="en-US" sz="2400" dirty="0"/>
              <a:t>Prior case law (</a:t>
            </a:r>
            <a:r>
              <a:rPr lang="en-US" sz="2400" i="1" dirty="0"/>
              <a:t>Locke v. Davey</a:t>
            </a:r>
            <a:r>
              <a:rPr lang="en-US" sz="2400" dirty="0"/>
              <a:t>) authorized denials based on an anticipated religious use</a:t>
            </a:r>
          </a:p>
          <a:p>
            <a:endParaRPr lang="en-US" dirty="0"/>
          </a:p>
        </p:txBody>
      </p:sp>
    </p:spTree>
    <p:extLst>
      <p:ext uri="{BB962C8B-B14F-4D97-AF65-F5344CB8AC3E}">
        <p14:creationId xmlns:p14="http://schemas.microsoft.com/office/powerpoint/2010/main" val="199204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MAKIN </a:t>
            </a:r>
          </a:p>
        </p:txBody>
      </p:sp>
      <p:sp>
        <p:nvSpPr>
          <p:cNvPr id="5" name="Text Placeholder 4"/>
          <p:cNvSpPr>
            <a:spLocks noGrp="1"/>
          </p:cNvSpPr>
          <p:nvPr>
            <p:ph idx="1"/>
          </p:nvPr>
        </p:nvSpPr>
        <p:spPr>
          <a:xfrm>
            <a:off x="198130" y="2016760"/>
            <a:ext cx="8702426" cy="4206240"/>
          </a:xfrm>
        </p:spPr>
        <p:txBody>
          <a:bodyPr/>
          <a:lstStyle/>
          <a:p>
            <a:pPr marL="0" indent="0">
              <a:buNone/>
            </a:pPr>
            <a:r>
              <a:rPr lang="en-US" dirty="0"/>
              <a:t>Supreme Court ruled: </a:t>
            </a:r>
          </a:p>
          <a:p>
            <a:r>
              <a:rPr lang="en-US" dirty="0"/>
              <a:t>Generally applicable statutes that impose restrictions based on religion are subject to strict scrutiny</a:t>
            </a:r>
          </a:p>
          <a:p>
            <a:pPr lvl="1"/>
            <a:r>
              <a:rPr lang="en-US" dirty="0"/>
              <a:t>Analysis examines whether governmental action (1) advances compelling state interest and (2) is narrowly tailored to fit that interest</a:t>
            </a:r>
          </a:p>
          <a:p>
            <a:r>
              <a:rPr lang="en-US" dirty="0"/>
              <a:t>Maine had no compelling state interest – there was no historic and substantial tradition against aid for people attending private religious schools</a:t>
            </a:r>
          </a:p>
          <a:p>
            <a:r>
              <a:rPr lang="en-US" dirty="0"/>
              <a:t>Once the state started subsidizing </a:t>
            </a:r>
            <a:r>
              <a:rPr lang="en-US" i="1" dirty="0"/>
              <a:t>any</a:t>
            </a:r>
            <a:r>
              <a:rPr lang="en-US" dirty="0"/>
              <a:t> private education, it cannot distinguish among private schools based on whether they are religious schools</a:t>
            </a:r>
          </a:p>
          <a:p>
            <a:endParaRPr lang="en-US" dirty="0"/>
          </a:p>
          <a:p>
            <a:pPr marL="0" indent="0">
              <a:buNone/>
            </a:pPr>
            <a:endParaRPr lang="en-US" dirty="0"/>
          </a:p>
        </p:txBody>
      </p:sp>
    </p:spTree>
    <p:extLst>
      <p:ext uri="{BB962C8B-B14F-4D97-AF65-F5344CB8AC3E}">
        <p14:creationId xmlns:p14="http://schemas.microsoft.com/office/powerpoint/2010/main" val="367959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MAKIN</a:t>
            </a:r>
          </a:p>
        </p:txBody>
      </p:sp>
      <p:sp>
        <p:nvSpPr>
          <p:cNvPr id="5" name="Text Placeholder 4"/>
          <p:cNvSpPr>
            <a:spLocks noGrp="1"/>
          </p:cNvSpPr>
          <p:nvPr>
            <p:ph type="body" idx="1"/>
          </p:nvPr>
        </p:nvSpPr>
        <p:spPr/>
        <p:txBody>
          <a:bodyPr/>
          <a:lstStyle/>
          <a:p>
            <a:r>
              <a:rPr lang="en-US" dirty="0"/>
              <a:t>“Pervasively Sectarian” </a:t>
            </a:r>
          </a:p>
        </p:txBody>
      </p:sp>
      <p:sp>
        <p:nvSpPr>
          <p:cNvPr id="6" name="Content Placeholder 5"/>
          <p:cNvSpPr>
            <a:spLocks noGrp="1"/>
          </p:cNvSpPr>
          <p:nvPr>
            <p:ph sz="half" idx="2"/>
          </p:nvPr>
        </p:nvSpPr>
        <p:spPr/>
        <p:txBody>
          <a:bodyPr/>
          <a:lstStyle/>
          <a:p>
            <a:r>
              <a:rPr lang="en-US" dirty="0"/>
              <a:t>Line of cases that focused on “how religious” an institution was, </a:t>
            </a:r>
            <a:r>
              <a:rPr lang="en-US" i="1" dirty="0"/>
              <a:t>and</a:t>
            </a:r>
            <a:endParaRPr lang="en-US" dirty="0"/>
          </a:p>
          <a:p>
            <a:r>
              <a:rPr lang="en-US" dirty="0"/>
              <a:t>How closely the law / program in question was to advancing / inhibiting religious use</a:t>
            </a:r>
          </a:p>
          <a:p>
            <a:r>
              <a:rPr lang="en-US" dirty="0"/>
              <a:t>Generally, the Court seemed focused on the Establishment Clause</a:t>
            </a:r>
          </a:p>
        </p:txBody>
      </p:sp>
      <p:sp>
        <p:nvSpPr>
          <p:cNvPr id="7" name="Text Placeholder 6"/>
          <p:cNvSpPr>
            <a:spLocks noGrp="1"/>
          </p:cNvSpPr>
          <p:nvPr>
            <p:ph type="body" sz="quarter" idx="3"/>
          </p:nvPr>
        </p:nvSpPr>
        <p:spPr/>
        <p:txBody>
          <a:bodyPr/>
          <a:lstStyle/>
          <a:p>
            <a:r>
              <a:rPr lang="en-US" dirty="0"/>
              <a:t>Post – </a:t>
            </a:r>
            <a:r>
              <a:rPr lang="en-US" i="1" dirty="0"/>
              <a:t>Makin </a:t>
            </a:r>
            <a:endParaRPr lang="en-US" dirty="0"/>
          </a:p>
        </p:txBody>
      </p:sp>
      <p:sp>
        <p:nvSpPr>
          <p:cNvPr id="8" name="Content Placeholder 7"/>
          <p:cNvSpPr>
            <a:spLocks noGrp="1"/>
          </p:cNvSpPr>
          <p:nvPr>
            <p:ph sz="quarter" idx="4"/>
          </p:nvPr>
        </p:nvSpPr>
        <p:spPr/>
        <p:txBody>
          <a:bodyPr>
            <a:normAutofit fontScale="92500"/>
          </a:bodyPr>
          <a:lstStyle/>
          <a:p>
            <a:r>
              <a:rPr lang="en-US" dirty="0"/>
              <a:t>Focus shifts to Free Exercise clause</a:t>
            </a:r>
          </a:p>
          <a:p>
            <a:r>
              <a:rPr lang="en-US" dirty="0"/>
              <a:t>Clarifies that restrictions on religious status / use for generally available programs are subject to strict scrutiny</a:t>
            </a:r>
          </a:p>
          <a:p>
            <a:r>
              <a:rPr lang="en-US" dirty="0"/>
              <a:t>Analysis examines whether governmental action (1) advances compelling state interest and (2) is narrowly tailored to fit that interest</a:t>
            </a:r>
          </a:p>
        </p:txBody>
      </p:sp>
    </p:spTree>
    <p:extLst>
      <p:ext uri="{BB962C8B-B14F-4D97-AF65-F5344CB8AC3E}">
        <p14:creationId xmlns:p14="http://schemas.microsoft.com/office/powerpoint/2010/main" val="237659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a:t>Carson V. MAKIN </a:t>
            </a:r>
          </a:p>
        </p:txBody>
      </p:sp>
      <p:sp>
        <p:nvSpPr>
          <p:cNvPr id="5" name="Text Placeholder 4"/>
          <p:cNvSpPr>
            <a:spLocks noGrp="1"/>
          </p:cNvSpPr>
          <p:nvPr>
            <p:ph idx="1"/>
          </p:nvPr>
        </p:nvSpPr>
        <p:spPr>
          <a:xfrm>
            <a:off x="198130" y="2016760"/>
            <a:ext cx="8702426" cy="4206240"/>
          </a:xfrm>
        </p:spPr>
        <p:txBody>
          <a:bodyPr/>
          <a:lstStyle/>
          <a:p>
            <a:pPr marL="0" indent="0">
              <a:buNone/>
            </a:pPr>
            <a:r>
              <a:rPr lang="en-US" dirty="0"/>
              <a:t>After </a:t>
            </a:r>
            <a:r>
              <a:rPr lang="en-US" i="1" dirty="0"/>
              <a:t>Carson v. Makin</a:t>
            </a:r>
            <a:r>
              <a:rPr lang="en-US" dirty="0"/>
              <a:t>, issuers and lawyers had to re-examine their analysis of financings for religiously affiliated borrowers</a:t>
            </a:r>
          </a:p>
          <a:p>
            <a:r>
              <a:rPr lang="en-US" dirty="0"/>
              <a:t>Expanded the range of facility owners who could be eligible to use tax-exempt financing without violating the First Amendment</a:t>
            </a:r>
          </a:p>
          <a:p>
            <a:r>
              <a:rPr lang="en-US" dirty="0"/>
              <a:t>Previously moot questions of whether state law allowed conduit issuers to finance certain facilities (and borrowers) had to be evaluated and addressed</a:t>
            </a:r>
          </a:p>
          <a:p>
            <a:r>
              <a:rPr lang="en-US" dirty="0"/>
              <a:t>Restrictions in statutes, policies and bond documents all had to be revisited and evaluated against an unclear future</a:t>
            </a:r>
          </a:p>
          <a:p>
            <a:endParaRPr lang="en-US" dirty="0"/>
          </a:p>
          <a:p>
            <a:pPr marL="0" indent="0">
              <a:buNone/>
            </a:pPr>
            <a:endParaRPr lang="en-US" dirty="0"/>
          </a:p>
        </p:txBody>
      </p:sp>
    </p:spTree>
    <p:extLst>
      <p:ext uri="{BB962C8B-B14F-4D97-AF65-F5344CB8AC3E}">
        <p14:creationId xmlns:p14="http://schemas.microsoft.com/office/powerpoint/2010/main" val="3401001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Pacifica Law Group 4-3 2017</Template>
  <TotalTime>805</TotalTime>
  <Words>1324</Words>
  <Application>Microsoft Office PowerPoint</Application>
  <PresentationFormat>On-screen Show (4:3)</PresentationFormat>
  <Paragraphs>126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Corbel</vt:lpstr>
      <vt:lpstr>Wingdings</vt:lpstr>
      <vt:lpstr>Banded</vt:lpstr>
      <vt:lpstr>Carson v. makin, part deux</vt:lpstr>
      <vt:lpstr>Course catalog</vt:lpstr>
      <vt:lpstr>law 103 – carson v. makin</vt:lpstr>
      <vt:lpstr>Law 103 – Carson v. makin </vt:lpstr>
      <vt:lpstr>Carson V. MAKIN and the 1st amendment</vt:lpstr>
      <vt:lpstr>Carson V. MAKIN and the 1st amendment</vt:lpstr>
      <vt:lpstr>Carson V. MAKIN </vt:lpstr>
      <vt:lpstr>Carson V. MAKIN</vt:lpstr>
      <vt:lpstr>Carson V. MAKIN </vt:lpstr>
      <vt:lpstr>Carson V. MAKIN &amp; opinions</vt:lpstr>
      <vt:lpstr>Poli sci 201 – makin moves</vt:lpstr>
      <vt:lpstr>MAKIN Moves: what came next</vt:lpstr>
      <vt:lpstr>MAKIN Moves: subsequent issues</vt:lpstr>
      <vt:lpstr>MAKIN Moves: current events</vt:lpstr>
      <vt:lpstr>Bonds 301 –  considerations in financings</vt:lpstr>
      <vt:lpstr>Considerations in financings</vt:lpstr>
      <vt:lpstr>art 301 – issues for issuer’s counsel</vt:lpstr>
      <vt:lpstr>Issues for issuer’s counsel</vt:lpstr>
      <vt:lpstr>To Finance, Or Not To Finance… That is the Question</vt:lpstr>
      <vt:lpstr>Old Financing Guidelines</vt:lpstr>
      <vt:lpstr>Disclosure</vt:lpstr>
      <vt:lpstr>quad 400 – questions and conversations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Sharp</dc:creator>
  <cp:lastModifiedBy>Jon Jurich</cp:lastModifiedBy>
  <cp:revision>58</cp:revision>
  <cp:lastPrinted>2017-10-09T01:32:07Z</cp:lastPrinted>
  <dcterms:created xsi:type="dcterms:W3CDTF">2017-04-16T22:48:48Z</dcterms:created>
  <dcterms:modified xsi:type="dcterms:W3CDTF">2024-04-04T23:00:59Z</dcterms:modified>
</cp:coreProperties>
</file>